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0" r:id="rId28"/>
    <p:sldId id="283" r:id="rId29"/>
    <p:sldId id="284" r:id="rId30"/>
    <p:sldId id="285" r:id="rId31"/>
    <p:sldId id="286" r:id="rId3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6DD5FC-CB74-479A-92C3-5949B3645A3C}" type="datetimeFigureOut">
              <a:rPr lang="it-IT" smtClean="0"/>
              <a:pPr/>
              <a:t>02/03/2020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3B7657-AC30-4CE4-BA93-F4F12F5B2013}"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43D19DB-A4D5-478C-8FA8-BEBF4DB1B6ED}" type="datetime1">
              <a:rPr lang="it-IT" smtClean="0"/>
              <a:pPr/>
              <a:t>02/03/2020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0589219-B6E8-48B8-B797-A290239C0992}"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2C58316-6064-4722-844B-27726C0779F9}" type="datetime1">
              <a:rPr lang="it-IT" smtClean="0"/>
              <a:pPr/>
              <a:t>02/03/2020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0589219-B6E8-48B8-B797-A290239C0992}"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1ECE28E-FB7A-45CC-84D4-18BCBBB66ECB}" type="datetime1">
              <a:rPr lang="it-IT" smtClean="0"/>
              <a:pPr/>
              <a:t>02/03/2020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0589219-B6E8-48B8-B797-A290239C0992}"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4B475D8-58CB-447C-A33C-35C9E685682D}" type="datetime1">
              <a:rPr lang="it-IT" smtClean="0"/>
              <a:pPr/>
              <a:t>02/03/2020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0589219-B6E8-48B8-B797-A290239C0992}"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8CB06BC-8B08-4115-970F-AB4EAFF95401}" type="datetime1">
              <a:rPr lang="it-IT" smtClean="0"/>
              <a:pPr/>
              <a:t>02/03/2020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0589219-B6E8-48B8-B797-A290239C0992}"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1FF0B67-9314-40A0-8E62-26EFCDC1A7E8}" type="datetime1">
              <a:rPr lang="it-IT" smtClean="0"/>
              <a:pPr/>
              <a:t>02/03/2020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6C41838-F5EC-47A4-A0D7-FB182937F502}" type="datetime1">
              <a:rPr lang="it-IT" smtClean="0"/>
              <a:pPr/>
              <a:t>02/03/2020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0589219-B6E8-48B8-B797-A290239C0992}"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1606A13-AF21-4BCE-93CF-8F06E999FB61}" type="datetime1">
              <a:rPr lang="it-IT" smtClean="0"/>
              <a:pPr/>
              <a:t>02/03/2020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0589219-B6E8-48B8-B797-A290239C0992}"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6FB910C-2FFF-488D-87A1-8074F94E6153}" type="datetime1">
              <a:rPr lang="it-IT" smtClean="0"/>
              <a:pPr/>
              <a:t>02/03/2020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0589219-B6E8-48B8-B797-A290239C0992}"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4A7C241-CE1E-4AD1-9865-0A53359EFB7D}" type="datetime1">
              <a:rPr lang="it-IT" smtClean="0"/>
              <a:pPr/>
              <a:t>02/03/2020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4A832FE-C56D-4DD1-B728-BEAD4AA79BCC}" type="datetime1">
              <a:rPr lang="it-IT" smtClean="0"/>
              <a:pPr/>
              <a:t>02/03/2020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9348E0-E614-468E-92BA-2A70F82F6553}" type="datetime1">
              <a:rPr lang="it-IT" smtClean="0"/>
              <a:pPr/>
              <a:t>02/03/2020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589219-B6E8-48B8-B797-A290239C0992}"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4149080"/>
            <a:ext cx="8640960" cy="1296144"/>
          </a:xfrm>
          <a:solidFill>
            <a:schemeClr val="accent1">
              <a:lumMod val="20000"/>
              <a:lumOff val="80000"/>
            </a:schemeClr>
          </a:solidFill>
          <a:ln w="25400">
            <a:solidFill>
              <a:schemeClr val="accent1"/>
            </a:solidFill>
          </a:ln>
        </p:spPr>
        <p:txBody>
          <a:bodyPr>
            <a:normAutofit fontScale="92500" lnSpcReduction="20000"/>
          </a:bodyPr>
          <a:lstStyle/>
          <a:p>
            <a:r>
              <a:rPr lang="it-IT" sz="1900" b="1" dirty="0" smtClean="0">
                <a:solidFill>
                  <a:srgbClr val="C00000"/>
                </a:solidFill>
              </a:rPr>
              <a:t>Sintesi della  </a:t>
            </a:r>
            <a:r>
              <a:rPr lang="it-IT" sz="1900" b="1" dirty="0">
                <a:solidFill>
                  <a:srgbClr val="C00000"/>
                </a:solidFill>
              </a:rPr>
              <a:t>Lettera apostolica di Papa Francesco “Misericordia </a:t>
            </a:r>
            <a:r>
              <a:rPr lang="it-IT" sz="1900" b="1" dirty="0" err="1">
                <a:solidFill>
                  <a:srgbClr val="C00000"/>
                </a:solidFill>
              </a:rPr>
              <a:t>et</a:t>
            </a:r>
            <a:r>
              <a:rPr lang="it-IT" sz="1900" b="1" dirty="0">
                <a:solidFill>
                  <a:srgbClr val="C00000"/>
                </a:solidFill>
              </a:rPr>
              <a:t> misera” </a:t>
            </a:r>
            <a:r>
              <a:rPr lang="it-IT" sz="1900" b="1" dirty="0" smtClean="0">
                <a:solidFill>
                  <a:srgbClr val="C00000"/>
                </a:solidFill>
              </a:rPr>
              <a:t>pubblicata il 20 novembre 2016, al termine del Giubileo straordinario della Misericordia.</a:t>
            </a:r>
          </a:p>
          <a:p>
            <a:r>
              <a:rPr lang="it-IT" sz="1900" b="1" dirty="0" smtClean="0">
                <a:solidFill>
                  <a:srgbClr val="C00000"/>
                </a:solidFill>
              </a:rPr>
              <a:t>  La lettera è straordinariamente </a:t>
            </a:r>
            <a:r>
              <a:rPr lang="it-IT" sz="1900" b="1" dirty="0">
                <a:solidFill>
                  <a:srgbClr val="C00000"/>
                </a:solidFill>
              </a:rPr>
              <a:t>ricca e stimolante dei temi spirituali, pastorali, morali, ecclesiali e sociali con i quali si devono confrontare, oggi, dopo la celebrazione del giubileo della misericordia, tutti i cristiani.</a:t>
            </a:r>
          </a:p>
          <a:p>
            <a:endParaRPr lang="it-IT" dirty="0"/>
          </a:p>
        </p:txBody>
      </p:sp>
      <p:sp>
        <p:nvSpPr>
          <p:cNvPr id="4" name="CasellaDiTesto 3"/>
          <p:cNvSpPr txBox="1"/>
          <p:nvPr/>
        </p:nvSpPr>
        <p:spPr>
          <a:xfrm>
            <a:off x="251520" y="5661248"/>
            <a:ext cx="8640960" cy="707886"/>
          </a:xfrm>
          <a:prstGeom prst="rect">
            <a:avLst/>
          </a:prstGeom>
          <a:noFill/>
        </p:spPr>
        <p:txBody>
          <a:bodyPr wrap="square" rtlCol="0">
            <a:spAutoFit/>
          </a:bodyPr>
          <a:lstStyle/>
          <a:p>
            <a:pPr algn="ctr"/>
            <a:r>
              <a:rPr lang="it-IT" sz="2000" b="1" dirty="0" smtClean="0"/>
              <a:t>Presentazione curata dal Prof. Francesco Cannizzaro </a:t>
            </a:r>
          </a:p>
          <a:p>
            <a:pPr algn="ctr"/>
            <a:r>
              <a:rPr lang="it-IT" sz="2000" b="1" dirty="0" smtClean="0"/>
              <a:t>Specialista in Pedagogia, Bioetica e Sessuologia</a:t>
            </a:r>
            <a:endParaRPr lang="it-IT" sz="2000" b="1" dirty="0"/>
          </a:p>
        </p:txBody>
      </p:sp>
      <p:pic>
        <p:nvPicPr>
          <p:cNvPr id="1026" name="Picture 2" descr="C:\Users\Master\Desktop\m1.jpg"/>
          <p:cNvPicPr>
            <a:picLocks noChangeAspect="1" noChangeArrowheads="1"/>
          </p:cNvPicPr>
          <p:nvPr/>
        </p:nvPicPr>
        <p:blipFill>
          <a:blip r:embed="rId2" cstate="print"/>
          <a:srcRect/>
          <a:stretch>
            <a:fillRect/>
          </a:stretch>
        </p:blipFill>
        <p:spPr bwMode="auto">
          <a:xfrm>
            <a:off x="2267744" y="1268760"/>
            <a:ext cx="4629086" cy="2592288"/>
          </a:xfrm>
          <a:prstGeom prst="rect">
            <a:avLst/>
          </a:prstGeom>
          <a:noFill/>
          <a:ln w="25400">
            <a:solidFill>
              <a:schemeClr val="accent1"/>
            </a:solidFill>
          </a:ln>
        </p:spPr>
      </p:pic>
      <p:sp>
        <p:nvSpPr>
          <p:cNvPr id="6" name="Segnaposto data 5"/>
          <p:cNvSpPr>
            <a:spLocks noGrp="1"/>
          </p:cNvSpPr>
          <p:nvPr>
            <p:ph type="dt" sz="half" idx="10"/>
          </p:nvPr>
        </p:nvSpPr>
        <p:spPr/>
        <p:txBody>
          <a:bodyPr/>
          <a:lstStyle/>
          <a:p>
            <a:fld id="{3CF27B12-A254-4F6B-ABFC-C07712029DF2}"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1</a:t>
            </a:fld>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3096344"/>
          </a:xfrm>
          <a:solidFill>
            <a:schemeClr val="accent1">
              <a:lumMod val="20000"/>
              <a:lumOff val="80000"/>
            </a:schemeClr>
          </a:solidFill>
          <a:ln w="25400">
            <a:solidFill>
              <a:schemeClr val="accent1"/>
            </a:solidFill>
          </a:ln>
        </p:spPr>
        <p:txBody>
          <a:bodyPr>
            <a:normAutofit/>
          </a:bodyPr>
          <a:lstStyle/>
          <a:p>
            <a:pPr algn="just"/>
            <a:r>
              <a:rPr lang="it-IT" sz="2000" b="1" dirty="0">
                <a:solidFill>
                  <a:srgbClr val="FF0000"/>
                </a:solidFill>
              </a:rPr>
              <a:t>L’Anno intenso, </a:t>
            </a:r>
            <a:r>
              <a:rPr lang="it-IT" sz="2000" dirty="0">
                <a:solidFill>
                  <a:schemeClr val="tx1"/>
                </a:solidFill>
              </a:rPr>
              <a:t>durante il quale ci è stata donata con abbondanza la grazia della misericordia, è stato come un vento impetuoso e salutare, che si è abbattuto sulla chiesa e sull’umanità. </a:t>
            </a:r>
            <a:endParaRPr lang="it-IT" sz="2000" dirty="0" smtClean="0">
              <a:solidFill>
                <a:schemeClr val="tx1"/>
              </a:solidFill>
            </a:endParaRPr>
          </a:p>
          <a:p>
            <a:pPr algn="just"/>
            <a:r>
              <a:rPr lang="it-IT" sz="2000" b="1" dirty="0" smtClean="0">
                <a:solidFill>
                  <a:srgbClr val="FF0000"/>
                </a:solidFill>
              </a:rPr>
              <a:t>La </a:t>
            </a:r>
            <a:r>
              <a:rPr lang="it-IT" sz="2000" b="1" dirty="0">
                <a:solidFill>
                  <a:srgbClr val="FF0000"/>
                </a:solidFill>
              </a:rPr>
              <a:t>bontà e la misericordia del Signore </a:t>
            </a:r>
            <a:r>
              <a:rPr lang="it-IT" sz="2000" dirty="0">
                <a:solidFill>
                  <a:schemeClr val="tx1"/>
                </a:solidFill>
              </a:rPr>
              <a:t>si sono riversate sul mondo intero. E davanti a questo sguardo amoroso di Dio che in maniera così prolungata si è rivolto su ognuno di noi, non si può rimanere indifferenti, perché esso cambia la vita. </a:t>
            </a:r>
            <a:endParaRPr lang="it-IT" sz="2000" dirty="0" smtClean="0">
              <a:solidFill>
                <a:schemeClr val="tx1"/>
              </a:solidFill>
            </a:endParaRPr>
          </a:p>
          <a:p>
            <a:pPr algn="just"/>
            <a:r>
              <a:rPr lang="it-IT" sz="2000" b="1" dirty="0" smtClean="0">
                <a:solidFill>
                  <a:srgbClr val="FF0000"/>
                </a:solidFill>
              </a:rPr>
              <a:t>È </a:t>
            </a:r>
            <a:r>
              <a:rPr lang="it-IT" sz="2000" b="1" dirty="0">
                <a:solidFill>
                  <a:srgbClr val="FF0000"/>
                </a:solidFill>
              </a:rPr>
              <a:t>stata realmente una nuova visita del Signore </a:t>
            </a:r>
            <a:r>
              <a:rPr lang="it-IT" sz="2000" dirty="0">
                <a:solidFill>
                  <a:schemeClr val="tx1"/>
                </a:solidFill>
              </a:rPr>
              <a:t>in mezzo a noi. Abbiamo percepito il suo soffio vitale riversarsi sulla Chiesa.</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10</a:t>
            </a:fld>
            <a:endParaRPr lang="it-IT"/>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b="1" dirty="0">
                <a:solidFill>
                  <a:srgbClr val="0070C0"/>
                </a:solidFill>
              </a:rPr>
              <a:t>4. L’Anno Santo un tempo di abbondanza di grazia</a:t>
            </a:r>
          </a:p>
        </p:txBody>
      </p:sp>
      <p:pic>
        <p:nvPicPr>
          <p:cNvPr id="8194" name="Picture 2" descr="C:\Users\Master\Desktop\m9.jpg"/>
          <p:cNvPicPr>
            <a:picLocks noChangeAspect="1" noChangeArrowheads="1"/>
          </p:cNvPicPr>
          <p:nvPr/>
        </p:nvPicPr>
        <p:blipFill>
          <a:blip r:embed="rId2" cstate="print"/>
          <a:srcRect/>
          <a:stretch>
            <a:fillRect/>
          </a:stretch>
        </p:blipFill>
        <p:spPr bwMode="auto">
          <a:xfrm>
            <a:off x="2987824" y="4797152"/>
            <a:ext cx="3038488" cy="180020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8194"/>
                                        </p:tgtEl>
                                        <p:attrNameLst>
                                          <p:attrName>style.visibility</p:attrName>
                                        </p:attrNameLst>
                                      </p:cBhvr>
                                      <p:to>
                                        <p:strVal val="visible"/>
                                      </p:to>
                                    </p:set>
                                    <p:animEffect transition="in" filter="wheel(4)">
                                      <p:cBhvr>
                                        <p:cTn id="14" dur="2000"/>
                                        <p:tgtEl>
                                          <p:spTgt spid="819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fade">
                                      <p:cBhvr>
                                        <p:cTn id="40" dur="1000"/>
                                        <p:tgtEl>
                                          <p:spTgt spid="3">
                                            <p:txEl>
                                              <p:pRg st="2" end="2"/>
                                            </p:txEl>
                                          </p:spTgt>
                                        </p:tgtEl>
                                      </p:cBhvr>
                                    </p:animEffect>
                                    <p:anim calcmode="lin" valueType="num">
                                      <p:cBhvr>
                                        <p:cTn id="4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3096344"/>
          </a:xfrm>
          <a:solidFill>
            <a:schemeClr val="accent1">
              <a:lumMod val="20000"/>
              <a:lumOff val="80000"/>
            </a:schemeClr>
          </a:solidFill>
          <a:ln w="25400">
            <a:solidFill>
              <a:schemeClr val="accent1"/>
            </a:solidFill>
          </a:ln>
        </p:spPr>
        <p:txBody>
          <a:bodyPr>
            <a:normAutofit fontScale="92500" lnSpcReduction="10000"/>
          </a:bodyPr>
          <a:lstStyle/>
          <a:p>
            <a:pPr algn="just"/>
            <a:r>
              <a:rPr lang="it-IT" sz="2000" b="1" dirty="0">
                <a:solidFill>
                  <a:srgbClr val="FF0000"/>
                </a:solidFill>
              </a:rPr>
              <a:t>In primo luogo </a:t>
            </a:r>
            <a:r>
              <a:rPr lang="it-IT" sz="2000" dirty="0">
                <a:solidFill>
                  <a:schemeClr val="tx1"/>
                </a:solidFill>
              </a:rPr>
              <a:t>siamo chiamati a celebrare la misericordia nella liturgia. Nella liturgia, la misericordia non solo viene ripetutamente evocata, ma realmente ricevuta e vissuta. </a:t>
            </a:r>
            <a:endParaRPr lang="it-IT" sz="2000" dirty="0" smtClean="0">
              <a:solidFill>
                <a:schemeClr val="tx1"/>
              </a:solidFill>
            </a:endParaRPr>
          </a:p>
          <a:p>
            <a:pPr algn="just"/>
            <a:r>
              <a:rPr lang="it-IT" sz="2000" b="1" dirty="0" smtClean="0">
                <a:solidFill>
                  <a:srgbClr val="FF0000"/>
                </a:solidFill>
              </a:rPr>
              <a:t>La </a:t>
            </a:r>
            <a:r>
              <a:rPr lang="it-IT" sz="2000" b="1" dirty="0">
                <a:solidFill>
                  <a:srgbClr val="FF0000"/>
                </a:solidFill>
              </a:rPr>
              <a:t>celebrazione della misericordia divina </a:t>
            </a:r>
            <a:r>
              <a:rPr lang="it-IT" sz="2000" dirty="0">
                <a:solidFill>
                  <a:schemeClr val="tx1"/>
                </a:solidFill>
              </a:rPr>
              <a:t>culmina nel Sacrificio eucaristico, memoriale del mistero pasquale di Cristo, da cui scaturisce la salvezza per ogni essere umano, per la storia e per il mondo intero. Insomma, ogni momento della celebrazione eucaristica fa riferimento alla misericordia di Dio.</a:t>
            </a:r>
          </a:p>
          <a:p>
            <a:pPr algn="just"/>
            <a:r>
              <a:rPr lang="it-IT" sz="2000" b="1" dirty="0">
                <a:solidFill>
                  <a:srgbClr val="FF0000"/>
                </a:solidFill>
              </a:rPr>
              <a:t>In tutta la vita sacramentale </a:t>
            </a:r>
            <a:r>
              <a:rPr lang="it-IT" sz="2000" dirty="0">
                <a:solidFill>
                  <a:schemeClr val="tx1"/>
                </a:solidFill>
              </a:rPr>
              <a:t>la misericordia ci viene donata in abbondanza. Non è affatto senza significato che la Chiesa abbia voluto fare esplicitamente il richiamo alla misericordia nella formula dei due sacramenti chiamati “</a:t>
            </a:r>
            <a:r>
              <a:rPr lang="it-IT" sz="2000" b="1" dirty="0">
                <a:solidFill>
                  <a:schemeClr val="tx1"/>
                </a:solidFill>
              </a:rPr>
              <a:t>di guarigione</a:t>
            </a:r>
            <a:r>
              <a:rPr lang="it-IT" sz="2000" dirty="0">
                <a:solidFill>
                  <a:schemeClr val="tx1"/>
                </a:solidFill>
              </a:rPr>
              <a:t>”, cioè la </a:t>
            </a:r>
            <a:r>
              <a:rPr lang="it-IT" sz="2000" b="1" dirty="0">
                <a:solidFill>
                  <a:schemeClr val="tx1"/>
                </a:solidFill>
              </a:rPr>
              <a:t>Riconciliazione e l’Unzione dei malati</a:t>
            </a:r>
            <a:r>
              <a:rPr lang="it-IT" sz="2000" dirty="0">
                <a:solidFill>
                  <a:schemeClr val="tx1"/>
                </a:solidFill>
              </a:rPr>
              <a:t>.</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11</a:t>
            </a:fld>
            <a:endParaRPr lang="it-IT"/>
          </a:p>
        </p:txBody>
      </p:sp>
      <p:sp>
        <p:nvSpPr>
          <p:cNvPr id="8" name="CasellaDiTesto 7"/>
          <p:cNvSpPr txBox="1"/>
          <p:nvPr/>
        </p:nvSpPr>
        <p:spPr>
          <a:xfrm>
            <a:off x="251520" y="980728"/>
            <a:ext cx="8640960" cy="830997"/>
          </a:xfrm>
          <a:prstGeom prst="rect">
            <a:avLst/>
          </a:prstGeom>
          <a:noFill/>
        </p:spPr>
        <p:txBody>
          <a:bodyPr wrap="square" rtlCol="0">
            <a:spAutoFit/>
          </a:bodyPr>
          <a:lstStyle/>
          <a:p>
            <a:pPr algn="ctr"/>
            <a:r>
              <a:rPr lang="it-IT" sz="2400" b="1" dirty="0">
                <a:solidFill>
                  <a:srgbClr val="0070C0"/>
                </a:solidFill>
              </a:rPr>
              <a:t>5. Il cammino della Chiesa post-giubilare: </a:t>
            </a:r>
            <a:endParaRPr lang="it-IT" sz="2400" b="1" dirty="0" smtClean="0">
              <a:solidFill>
                <a:srgbClr val="0070C0"/>
              </a:solidFill>
            </a:endParaRPr>
          </a:p>
          <a:p>
            <a:pPr algn="ctr"/>
            <a:r>
              <a:rPr lang="it-IT" sz="2400" b="1" dirty="0" smtClean="0">
                <a:solidFill>
                  <a:srgbClr val="0070C0"/>
                </a:solidFill>
              </a:rPr>
              <a:t>celebrare </a:t>
            </a:r>
            <a:r>
              <a:rPr lang="it-IT" sz="2400" b="1" dirty="0">
                <a:solidFill>
                  <a:srgbClr val="0070C0"/>
                </a:solidFill>
              </a:rPr>
              <a:t>la misericordia di </a:t>
            </a:r>
            <a:r>
              <a:rPr lang="it-IT" sz="2400" b="1" dirty="0" smtClean="0">
                <a:solidFill>
                  <a:srgbClr val="0070C0"/>
                </a:solidFill>
              </a:rPr>
              <a:t>Dio</a:t>
            </a:r>
            <a:endParaRPr lang="it-IT" sz="2400" b="1" dirty="0">
              <a:solidFill>
                <a:srgbClr val="0070C0"/>
              </a:solidFill>
            </a:endParaRPr>
          </a:p>
        </p:txBody>
      </p:sp>
      <p:pic>
        <p:nvPicPr>
          <p:cNvPr id="9218" name="Picture 2" descr="C:\Users\Master\Desktop\m10.jpg"/>
          <p:cNvPicPr>
            <a:picLocks noChangeAspect="1" noChangeArrowheads="1"/>
          </p:cNvPicPr>
          <p:nvPr/>
        </p:nvPicPr>
        <p:blipFill>
          <a:blip r:embed="rId2" cstate="print"/>
          <a:srcRect/>
          <a:stretch>
            <a:fillRect/>
          </a:stretch>
        </p:blipFill>
        <p:spPr bwMode="auto">
          <a:xfrm>
            <a:off x="3419872" y="5013176"/>
            <a:ext cx="2309941" cy="1656184"/>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9218"/>
                                        </p:tgtEl>
                                        <p:attrNameLst>
                                          <p:attrName>style.visibility</p:attrName>
                                        </p:attrNameLst>
                                      </p:cBhvr>
                                      <p:to>
                                        <p:strVal val="visible"/>
                                      </p:to>
                                    </p:set>
                                    <p:animEffect transition="in" filter="wheel(4)">
                                      <p:cBhvr>
                                        <p:cTn id="14" dur="2000"/>
                                        <p:tgtEl>
                                          <p:spTgt spid="921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fade">
                                      <p:cBhvr>
                                        <p:cTn id="40" dur="1000"/>
                                        <p:tgtEl>
                                          <p:spTgt spid="3">
                                            <p:txEl>
                                              <p:pRg st="2" end="2"/>
                                            </p:txEl>
                                          </p:spTgt>
                                        </p:tgtEl>
                                      </p:cBhvr>
                                    </p:animEffect>
                                    <p:anim calcmode="lin" valueType="num">
                                      <p:cBhvr>
                                        <p:cTn id="4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772816"/>
            <a:ext cx="8640960" cy="4464496"/>
          </a:xfrm>
          <a:solidFill>
            <a:schemeClr val="accent1">
              <a:lumMod val="20000"/>
              <a:lumOff val="80000"/>
            </a:schemeClr>
          </a:solidFill>
          <a:ln w="25400">
            <a:solidFill>
              <a:schemeClr val="accent1"/>
            </a:solidFill>
          </a:ln>
        </p:spPr>
        <p:txBody>
          <a:bodyPr>
            <a:noAutofit/>
          </a:bodyPr>
          <a:lstStyle/>
          <a:p>
            <a:pPr algn="just"/>
            <a:r>
              <a:rPr lang="it-IT" sz="1800" b="1" dirty="0">
                <a:solidFill>
                  <a:srgbClr val="FF0000"/>
                </a:solidFill>
              </a:rPr>
              <a:t>Ogni domenica, </a:t>
            </a:r>
            <a:r>
              <a:rPr lang="it-IT" sz="1800" dirty="0">
                <a:solidFill>
                  <a:schemeClr val="tx1"/>
                </a:solidFill>
              </a:rPr>
              <a:t>la Parola di Dio viene proclamata nella comunità cristiana perché il giorno del Signore sia illuminato dalla luce che promana dal mistero pasquale</a:t>
            </a:r>
            <a:r>
              <a:rPr lang="it-IT" sz="1800" dirty="0" smtClean="0">
                <a:solidFill>
                  <a:schemeClr val="tx1"/>
                </a:solidFill>
              </a:rPr>
              <a:t>.</a:t>
            </a:r>
          </a:p>
          <a:p>
            <a:pPr algn="just"/>
            <a:r>
              <a:rPr lang="it-IT" sz="1800" b="1" dirty="0" smtClean="0">
                <a:solidFill>
                  <a:srgbClr val="FF0000"/>
                </a:solidFill>
              </a:rPr>
              <a:t>Nella </a:t>
            </a:r>
            <a:r>
              <a:rPr lang="it-IT" sz="1800" b="1" dirty="0">
                <a:solidFill>
                  <a:srgbClr val="FF0000"/>
                </a:solidFill>
              </a:rPr>
              <a:t>proclamazione delle Letture bibliche</a:t>
            </a:r>
            <a:r>
              <a:rPr lang="it-IT" sz="1800" dirty="0">
                <a:solidFill>
                  <a:schemeClr val="tx1"/>
                </a:solidFill>
              </a:rPr>
              <a:t>, infatti, si ripercorre la storia della nostra salvezza attraverso l’incessante opera di misericordia che viene annunciata. Dio parla ancora oggi con noi come ad amici, si “intrattiene” con noi per donarci la sua compagnia e mostrarci il sentiero della vita. </a:t>
            </a:r>
            <a:endParaRPr lang="it-IT" sz="1800" dirty="0" smtClean="0">
              <a:solidFill>
                <a:schemeClr val="tx1"/>
              </a:solidFill>
            </a:endParaRPr>
          </a:p>
          <a:p>
            <a:pPr algn="just"/>
            <a:r>
              <a:rPr lang="it-IT" sz="1800" b="1" dirty="0" smtClean="0">
                <a:solidFill>
                  <a:srgbClr val="FF0000"/>
                </a:solidFill>
              </a:rPr>
              <a:t>La </a:t>
            </a:r>
            <a:r>
              <a:rPr lang="it-IT" sz="1800" b="1" dirty="0">
                <a:solidFill>
                  <a:srgbClr val="FF0000"/>
                </a:solidFill>
              </a:rPr>
              <a:t>sua Parola </a:t>
            </a:r>
            <a:r>
              <a:rPr lang="it-IT" sz="1800" dirty="0">
                <a:solidFill>
                  <a:schemeClr val="tx1"/>
                </a:solidFill>
              </a:rPr>
              <a:t>si fa interprete delle nostre richieste e preoccupazioni e risposta feconda perché possiamo sperimentare concretamente la sua vicinanza. Quanta importanza acquista l’omelia, dove «la verità si accompagna alla bellezza e al bene», per far vibrare il cuore dei credenti dinanzi alla grandezza della misericordia! </a:t>
            </a:r>
            <a:endParaRPr lang="it-IT" sz="1800" dirty="0" smtClean="0">
              <a:solidFill>
                <a:schemeClr val="tx1"/>
              </a:solidFill>
            </a:endParaRPr>
          </a:p>
          <a:p>
            <a:pPr algn="just"/>
            <a:r>
              <a:rPr lang="it-IT" sz="1800" b="1" dirty="0" smtClean="0">
                <a:solidFill>
                  <a:srgbClr val="FF0000"/>
                </a:solidFill>
              </a:rPr>
              <a:t>Essa </a:t>
            </a:r>
            <a:r>
              <a:rPr lang="it-IT" sz="1800" b="1" dirty="0">
                <a:solidFill>
                  <a:srgbClr val="FF0000"/>
                </a:solidFill>
              </a:rPr>
              <a:t>sarà tanto più fruttuosa</a:t>
            </a:r>
            <a:r>
              <a:rPr lang="it-IT" sz="1800" dirty="0">
                <a:solidFill>
                  <a:schemeClr val="tx1"/>
                </a:solidFill>
              </a:rPr>
              <a:t>, quanto più il sacerdote avrà sperimentato su di sé la bontà misericordiosa del Signore. Comunicare la certezza che Dio ci ama non è un esercizio retorico, ma condizione di credibilità del proprio sacerdozio. </a:t>
            </a:r>
            <a:endParaRPr lang="it-IT" sz="1800" dirty="0" smtClean="0">
              <a:solidFill>
                <a:schemeClr val="tx1"/>
              </a:solidFill>
            </a:endParaRPr>
          </a:p>
          <a:p>
            <a:pPr algn="just"/>
            <a:r>
              <a:rPr lang="it-IT" sz="1800" b="1" dirty="0" smtClean="0">
                <a:solidFill>
                  <a:srgbClr val="FF0000"/>
                </a:solidFill>
              </a:rPr>
              <a:t>Vivere</a:t>
            </a:r>
            <a:r>
              <a:rPr lang="it-IT" sz="1800" b="1" dirty="0">
                <a:solidFill>
                  <a:srgbClr val="FF0000"/>
                </a:solidFill>
              </a:rPr>
              <a:t>, quindi, la misericordia </a:t>
            </a:r>
            <a:r>
              <a:rPr lang="it-IT" sz="1800" dirty="0">
                <a:solidFill>
                  <a:schemeClr val="tx1"/>
                </a:solidFill>
              </a:rPr>
              <a:t>è la via maestra per farla diventare un vero annuncio di consolazione e di conversione nella vita pastorale.</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12</a:t>
            </a:fld>
            <a:endParaRPr lang="it-IT"/>
          </a:p>
        </p:txBody>
      </p:sp>
      <p:sp>
        <p:nvSpPr>
          <p:cNvPr id="8" name="CasellaDiTesto 7"/>
          <p:cNvSpPr txBox="1"/>
          <p:nvPr/>
        </p:nvSpPr>
        <p:spPr>
          <a:xfrm>
            <a:off x="251520" y="980728"/>
            <a:ext cx="8640960" cy="830997"/>
          </a:xfrm>
          <a:prstGeom prst="rect">
            <a:avLst/>
          </a:prstGeom>
          <a:noFill/>
        </p:spPr>
        <p:txBody>
          <a:bodyPr wrap="square" rtlCol="0">
            <a:spAutoFit/>
          </a:bodyPr>
          <a:lstStyle/>
          <a:p>
            <a:pPr algn="ctr"/>
            <a:r>
              <a:rPr lang="it-IT" sz="2400" b="1" dirty="0">
                <a:solidFill>
                  <a:srgbClr val="0070C0"/>
                </a:solidFill>
              </a:rPr>
              <a:t>6. Comunicare la certezza che Dio ci ama e ci perdona </a:t>
            </a:r>
            <a:endParaRPr lang="it-IT" sz="2400" b="1" dirty="0" smtClean="0">
              <a:solidFill>
                <a:srgbClr val="0070C0"/>
              </a:solidFill>
            </a:endParaRPr>
          </a:p>
          <a:p>
            <a:pPr algn="ctr"/>
            <a:r>
              <a:rPr lang="it-IT" sz="2400" b="1" dirty="0" smtClean="0">
                <a:solidFill>
                  <a:srgbClr val="0070C0"/>
                </a:solidFill>
              </a:rPr>
              <a:t>mediante </a:t>
            </a:r>
            <a:r>
              <a:rPr lang="it-IT" sz="2400" b="1" dirty="0">
                <a:solidFill>
                  <a:srgbClr val="0070C0"/>
                </a:solidFill>
              </a:rPr>
              <a:t>la </a:t>
            </a:r>
            <a:r>
              <a:rPr lang="it-IT" sz="2400" b="1" dirty="0" smtClean="0">
                <a:solidFill>
                  <a:srgbClr val="0070C0"/>
                </a:solidFill>
              </a:rPr>
              <a:t>Parola</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Effect transition="in" filter="fade">
                                      <p:cBhvr>
                                        <p:cTn id="49" dur="1000"/>
                                        <p:tgtEl>
                                          <p:spTgt spid="3">
                                            <p:txEl>
                                              <p:pRg st="4" end="4"/>
                                            </p:txEl>
                                          </p:spTgt>
                                        </p:tgtEl>
                                      </p:cBhvr>
                                    </p:animEffect>
                                    <p:anim calcmode="lin" valueType="num">
                                      <p:cBhvr>
                                        <p:cTn id="5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4752528"/>
          </a:xfrm>
          <a:solidFill>
            <a:schemeClr val="accent1">
              <a:lumMod val="20000"/>
              <a:lumOff val="80000"/>
            </a:schemeClr>
          </a:solidFill>
          <a:ln w="25400">
            <a:solidFill>
              <a:schemeClr val="accent1"/>
            </a:solidFill>
          </a:ln>
        </p:spPr>
        <p:txBody>
          <a:bodyPr>
            <a:noAutofit/>
          </a:bodyPr>
          <a:lstStyle/>
          <a:p>
            <a:pPr algn="just"/>
            <a:r>
              <a:rPr lang="it-IT" sz="1800" b="1" dirty="0">
                <a:solidFill>
                  <a:srgbClr val="FF0000"/>
                </a:solidFill>
              </a:rPr>
              <a:t>La Bibbia è il grande racconto </a:t>
            </a:r>
            <a:r>
              <a:rPr lang="it-IT" sz="1800" dirty="0">
                <a:solidFill>
                  <a:schemeClr val="tx1"/>
                </a:solidFill>
              </a:rPr>
              <a:t>che narra le meraviglie della misericordia di Dio. Ogni pagina è intrisa dell’amore del Padre che fin dalla creazione ha voluto imprimere nell’universo i segni del suo amore.  </a:t>
            </a:r>
            <a:endParaRPr lang="it-IT" sz="1800" dirty="0" smtClean="0">
              <a:solidFill>
                <a:schemeClr val="tx1"/>
              </a:solidFill>
            </a:endParaRPr>
          </a:p>
          <a:p>
            <a:pPr algn="just"/>
            <a:r>
              <a:rPr lang="it-IT" sz="1800" b="1" dirty="0" smtClean="0">
                <a:solidFill>
                  <a:srgbClr val="FF0000"/>
                </a:solidFill>
              </a:rPr>
              <a:t>Attraverso </a:t>
            </a:r>
            <a:r>
              <a:rPr lang="it-IT" sz="1800" b="1" dirty="0">
                <a:solidFill>
                  <a:srgbClr val="FF0000"/>
                </a:solidFill>
              </a:rPr>
              <a:t>la Sacra Scrittura, </a:t>
            </a:r>
            <a:r>
              <a:rPr lang="it-IT" sz="1800" dirty="0">
                <a:solidFill>
                  <a:schemeClr val="tx1"/>
                </a:solidFill>
              </a:rPr>
              <a:t>mantenuta viva dalla fede della Chiesa, il Signore continua a parlare alla sua Sposa e le indica i sentieri da percorrere, perché il Vangelo della salvezza giunga a tutti. È mio vivo desiderio che la Parola di Dio sia sempre più celebrata, conosciuta e diffusa, perché attraverso di essa si possa comprendere meglio il mistero di amore che promana da quella sorgente di misericordia.  </a:t>
            </a:r>
            <a:endParaRPr lang="it-IT" sz="1800" dirty="0" smtClean="0">
              <a:solidFill>
                <a:schemeClr val="tx1"/>
              </a:solidFill>
            </a:endParaRPr>
          </a:p>
          <a:p>
            <a:pPr algn="just"/>
            <a:r>
              <a:rPr lang="it-IT" sz="1800" b="1" dirty="0" smtClean="0">
                <a:solidFill>
                  <a:srgbClr val="FF0000"/>
                </a:solidFill>
              </a:rPr>
              <a:t>Sarebbe </a:t>
            </a:r>
            <a:r>
              <a:rPr lang="it-IT" sz="1800" b="1" dirty="0">
                <a:solidFill>
                  <a:srgbClr val="FF0000"/>
                </a:solidFill>
              </a:rPr>
              <a:t>opportuno che ogni comunità, </a:t>
            </a:r>
            <a:r>
              <a:rPr lang="it-IT" sz="1800" dirty="0">
                <a:solidFill>
                  <a:schemeClr val="tx1"/>
                </a:solidFill>
              </a:rPr>
              <a:t>in una domenica dell’Anno liturgico, potesse rinnovare l’impegno per la diffusione, la conoscenza e l’approfondimento della Sacra Scrittura: una domenica dedicata interamente alla Parola di Dio, per comprendere l’inesauribile ricchezza che proviene da quel dialogo costante di Dio con il suo popolo.</a:t>
            </a:r>
          </a:p>
          <a:p>
            <a:pPr algn="just"/>
            <a:r>
              <a:rPr lang="it-IT" sz="1800" b="1" dirty="0">
                <a:solidFill>
                  <a:srgbClr val="FF0000"/>
                </a:solidFill>
              </a:rPr>
              <a:t>Importante è anche la lectio divina. </a:t>
            </a:r>
            <a:r>
              <a:rPr lang="it-IT" sz="1800" dirty="0">
                <a:solidFill>
                  <a:schemeClr val="tx1"/>
                </a:solidFill>
              </a:rPr>
              <a:t>Questa incentrata  sui temi della misericordia permetterà di toccare con mano quanta fecondità viene dal testo sacro, letto alla luce dell’intera tradizione spirituale della Chiesa, che sfocia necessariamente in gesti e opere concrete di carità.</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13</a:t>
            </a:fld>
            <a:endParaRPr lang="it-IT"/>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b="1" dirty="0">
                <a:solidFill>
                  <a:srgbClr val="0070C0"/>
                </a:solidFill>
              </a:rPr>
              <a:t>7. Il valore insostituibile della Bibbia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3312368"/>
          </a:xfrm>
          <a:solidFill>
            <a:schemeClr val="accent1">
              <a:lumMod val="20000"/>
              <a:lumOff val="80000"/>
            </a:schemeClr>
          </a:solidFill>
          <a:ln w="25400">
            <a:solidFill>
              <a:schemeClr val="accent1"/>
            </a:solidFill>
          </a:ln>
        </p:spPr>
        <p:txBody>
          <a:bodyPr>
            <a:noAutofit/>
          </a:bodyPr>
          <a:lstStyle/>
          <a:p>
            <a:pPr algn="just"/>
            <a:r>
              <a:rPr lang="it-IT" sz="2000" b="1" dirty="0">
                <a:solidFill>
                  <a:srgbClr val="FF0000"/>
                </a:solidFill>
              </a:rPr>
              <a:t>La celebrazione della misericordia </a:t>
            </a:r>
            <a:r>
              <a:rPr lang="it-IT" sz="2000" dirty="0">
                <a:solidFill>
                  <a:schemeClr val="tx1"/>
                </a:solidFill>
              </a:rPr>
              <a:t>avviene in modo del tutto particolare con il Sacramento della Riconciliazione. È questo il momento in cui sentiamo l’abbraccio del Padre che viene incontro per restituirci la grazia di essere di nuovo suoi figli</a:t>
            </a:r>
            <a:r>
              <a:rPr lang="it-IT" sz="2000" dirty="0" smtClean="0">
                <a:solidFill>
                  <a:schemeClr val="tx1"/>
                </a:solidFill>
              </a:rPr>
              <a:t>.</a:t>
            </a:r>
          </a:p>
          <a:p>
            <a:pPr algn="just"/>
            <a:r>
              <a:rPr lang="it-IT" sz="2000" b="1" dirty="0" smtClean="0">
                <a:solidFill>
                  <a:srgbClr val="FF0000"/>
                </a:solidFill>
              </a:rPr>
              <a:t>Nel </a:t>
            </a:r>
            <a:r>
              <a:rPr lang="it-IT" sz="2000" b="1" dirty="0">
                <a:solidFill>
                  <a:srgbClr val="FF0000"/>
                </a:solidFill>
              </a:rPr>
              <a:t>Sacramento del Perdono </a:t>
            </a:r>
            <a:r>
              <a:rPr lang="it-IT" sz="2000" dirty="0">
                <a:solidFill>
                  <a:schemeClr val="tx1"/>
                </a:solidFill>
              </a:rPr>
              <a:t>Dio mostra la via della conversione a Lui, e invita a sperimentare di nuovo la sua vicinanza. È un perdono che può essere ottenuto iniziando, anzitutto, a vivere la carità.  </a:t>
            </a:r>
            <a:endParaRPr lang="it-IT" sz="2000" dirty="0" smtClean="0">
              <a:solidFill>
                <a:schemeClr val="tx1"/>
              </a:solidFill>
            </a:endParaRPr>
          </a:p>
          <a:p>
            <a:pPr algn="just"/>
            <a:r>
              <a:rPr lang="it-IT" sz="2000" b="1" dirty="0" smtClean="0">
                <a:solidFill>
                  <a:srgbClr val="FF0000"/>
                </a:solidFill>
              </a:rPr>
              <a:t>Solo </a:t>
            </a:r>
            <a:r>
              <a:rPr lang="it-IT" sz="2000" b="1" dirty="0">
                <a:solidFill>
                  <a:srgbClr val="FF0000"/>
                </a:solidFill>
              </a:rPr>
              <a:t>Dio perdona i peccati, </a:t>
            </a:r>
            <a:r>
              <a:rPr lang="it-IT" sz="2000" dirty="0">
                <a:solidFill>
                  <a:schemeClr val="tx1"/>
                </a:solidFill>
              </a:rPr>
              <a:t>ma chiede anche a noi di essere pronti al perdono verso gli altri. Quanta tristezza quando rimaniamo chiusi in noi stessi e incapaci di perdonare! Prendono il sopravvento il rancore, la rabbia, la vendetta, rendendo la vita infelice e vanificando l’impegno gioioso per la misericordia.</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14</a:t>
            </a:fld>
            <a:endParaRPr lang="it-IT"/>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b="1" dirty="0">
                <a:solidFill>
                  <a:srgbClr val="0070C0"/>
                </a:solidFill>
              </a:rPr>
              <a:t>8. Indispensabilità del sacramento della riconciliazione</a:t>
            </a:r>
          </a:p>
        </p:txBody>
      </p:sp>
      <p:pic>
        <p:nvPicPr>
          <p:cNvPr id="10242" name="Picture 2" descr="C:\Users\Master\Desktop\m11.jpg"/>
          <p:cNvPicPr>
            <a:picLocks noChangeAspect="1" noChangeArrowheads="1"/>
          </p:cNvPicPr>
          <p:nvPr/>
        </p:nvPicPr>
        <p:blipFill>
          <a:blip r:embed="rId2" cstate="print"/>
          <a:srcRect/>
          <a:stretch>
            <a:fillRect/>
          </a:stretch>
        </p:blipFill>
        <p:spPr bwMode="auto">
          <a:xfrm>
            <a:off x="3779912" y="5013176"/>
            <a:ext cx="1610494" cy="1646766"/>
          </a:xfrm>
          <a:prstGeom prst="rect">
            <a:avLst/>
          </a:prstGeom>
          <a:noFill/>
          <a:ln w="25400">
            <a:solidFill>
              <a:schemeClr val="tx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0242"/>
                                        </p:tgtEl>
                                        <p:attrNameLst>
                                          <p:attrName>style.visibility</p:attrName>
                                        </p:attrNameLst>
                                      </p:cBhvr>
                                      <p:to>
                                        <p:strVal val="visible"/>
                                      </p:to>
                                    </p:set>
                                    <p:animEffect transition="in" filter="wheel(4)">
                                      <p:cBhvr>
                                        <p:cTn id="14" dur="2000"/>
                                        <p:tgtEl>
                                          <p:spTgt spid="1024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fade">
                                      <p:cBhvr>
                                        <p:cTn id="40" dur="1000"/>
                                        <p:tgtEl>
                                          <p:spTgt spid="3">
                                            <p:txEl>
                                              <p:pRg st="2" end="2"/>
                                            </p:txEl>
                                          </p:spTgt>
                                        </p:tgtEl>
                                      </p:cBhvr>
                                    </p:animEffect>
                                    <p:anim calcmode="lin" valueType="num">
                                      <p:cBhvr>
                                        <p:cTn id="4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2736304"/>
          </a:xfrm>
          <a:solidFill>
            <a:schemeClr val="accent1">
              <a:lumMod val="20000"/>
              <a:lumOff val="80000"/>
            </a:schemeClr>
          </a:solidFill>
          <a:ln w="25400">
            <a:solidFill>
              <a:schemeClr val="accent1"/>
            </a:solidFill>
          </a:ln>
        </p:spPr>
        <p:txBody>
          <a:bodyPr>
            <a:noAutofit/>
          </a:bodyPr>
          <a:lstStyle/>
          <a:p>
            <a:pPr algn="just"/>
            <a:r>
              <a:rPr lang="it-IT" sz="1800" b="1" dirty="0">
                <a:solidFill>
                  <a:srgbClr val="FF0000"/>
                </a:solidFill>
              </a:rPr>
              <a:t>Un’esperienza di grazia </a:t>
            </a:r>
            <a:r>
              <a:rPr lang="it-IT" sz="1800" dirty="0">
                <a:solidFill>
                  <a:schemeClr val="tx1"/>
                </a:solidFill>
              </a:rPr>
              <a:t>che la Chiesa ha vissuto con tanta efficacia nell’Anno giubilare è stato certamente il servizio dei Missionari della Misericordia. </a:t>
            </a:r>
            <a:endParaRPr lang="it-IT" sz="1800" dirty="0" smtClean="0">
              <a:solidFill>
                <a:schemeClr val="tx1"/>
              </a:solidFill>
            </a:endParaRPr>
          </a:p>
          <a:p>
            <a:pPr algn="just"/>
            <a:r>
              <a:rPr lang="it-IT" sz="1800" b="1" dirty="0" smtClean="0">
                <a:solidFill>
                  <a:srgbClr val="FF0000"/>
                </a:solidFill>
              </a:rPr>
              <a:t>La </a:t>
            </a:r>
            <a:r>
              <a:rPr lang="it-IT" sz="1800" b="1" dirty="0">
                <a:solidFill>
                  <a:srgbClr val="FF0000"/>
                </a:solidFill>
              </a:rPr>
              <a:t>loro azione pastorale </a:t>
            </a:r>
            <a:r>
              <a:rPr lang="it-IT" sz="1800" dirty="0">
                <a:solidFill>
                  <a:schemeClr val="tx1"/>
                </a:solidFill>
              </a:rPr>
              <a:t>ha voluto rendere evidente che Dio non pone alcun confine per quanti lo cercano con cuore pentito, perché a tutti va incontro come un Padre. </a:t>
            </a:r>
            <a:endParaRPr lang="it-IT" sz="1800" dirty="0" smtClean="0">
              <a:solidFill>
                <a:schemeClr val="tx1"/>
              </a:solidFill>
            </a:endParaRPr>
          </a:p>
          <a:p>
            <a:pPr algn="just"/>
            <a:r>
              <a:rPr lang="it-IT" sz="1800" b="1" dirty="0" smtClean="0">
                <a:solidFill>
                  <a:srgbClr val="FF0000"/>
                </a:solidFill>
              </a:rPr>
              <a:t>Esprimo </a:t>
            </a:r>
            <a:r>
              <a:rPr lang="it-IT" sz="1800" b="1" dirty="0">
                <a:solidFill>
                  <a:srgbClr val="FF0000"/>
                </a:solidFill>
              </a:rPr>
              <a:t>la mia gratitudine </a:t>
            </a:r>
            <a:r>
              <a:rPr lang="it-IT" sz="1800" dirty="0">
                <a:solidFill>
                  <a:schemeClr val="tx1"/>
                </a:solidFill>
              </a:rPr>
              <a:t>ad ogni Missionario della Misericordia per questo prezioso servizio offerto per rendere efficace la grazia del perdono. Questo ministero straordinario, tuttavia, non si conclude con la chiusura della Porta Santa. </a:t>
            </a:r>
            <a:endParaRPr lang="it-IT" sz="1800" dirty="0" smtClean="0">
              <a:solidFill>
                <a:schemeClr val="tx1"/>
              </a:solidFill>
            </a:endParaRPr>
          </a:p>
          <a:p>
            <a:pPr algn="just"/>
            <a:r>
              <a:rPr lang="it-IT" sz="1800" b="1" dirty="0" smtClean="0">
                <a:solidFill>
                  <a:srgbClr val="FF0000"/>
                </a:solidFill>
              </a:rPr>
              <a:t>Desidero</a:t>
            </a:r>
            <a:r>
              <a:rPr lang="it-IT" sz="1800" b="1" dirty="0">
                <a:solidFill>
                  <a:srgbClr val="FF0000"/>
                </a:solidFill>
              </a:rPr>
              <a:t>, infatti, </a:t>
            </a:r>
            <a:r>
              <a:rPr lang="it-IT" sz="1800" dirty="0">
                <a:solidFill>
                  <a:schemeClr val="tx1"/>
                </a:solidFill>
              </a:rPr>
              <a:t>che permanga ancora, fino a nuova disposizione, come segno concreto che la grazia del Giubileo continua ad essere, nelle varie parti del mondo, viva ed efficace.</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15</a:t>
            </a:fld>
            <a:endParaRPr lang="it-IT"/>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b="1" dirty="0">
                <a:solidFill>
                  <a:srgbClr val="0070C0"/>
                </a:solidFill>
              </a:rPr>
              <a:t>9. I missionari della misericordia. Continua la positiva esperienza</a:t>
            </a:r>
          </a:p>
        </p:txBody>
      </p:sp>
      <p:pic>
        <p:nvPicPr>
          <p:cNvPr id="11267" name="Picture 3" descr="C:\Users\Master\Desktop\m13.jpg"/>
          <p:cNvPicPr>
            <a:picLocks noChangeAspect="1" noChangeArrowheads="1"/>
          </p:cNvPicPr>
          <p:nvPr/>
        </p:nvPicPr>
        <p:blipFill>
          <a:blip r:embed="rId2" cstate="print"/>
          <a:srcRect/>
          <a:stretch>
            <a:fillRect/>
          </a:stretch>
        </p:blipFill>
        <p:spPr bwMode="auto">
          <a:xfrm>
            <a:off x="2699792" y="4437112"/>
            <a:ext cx="3809181" cy="2160240"/>
          </a:xfrm>
          <a:prstGeom prst="rect">
            <a:avLst/>
          </a:prstGeom>
          <a:noFill/>
          <a:ln w="25400">
            <a:solidFill>
              <a:schemeClr val="tx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1267"/>
                                        </p:tgtEl>
                                        <p:attrNameLst>
                                          <p:attrName>style.visibility</p:attrName>
                                        </p:attrNameLst>
                                      </p:cBhvr>
                                      <p:to>
                                        <p:strVal val="visible"/>
                                      </p:to>
                                    </p:set>
                                    <p:animEffect transition="in" filter="wheel(4)">
                                      <p:cBhvr>
                                        <p:cTn id="14" dur="2000"/>
                                        <p:tgtEl>
                                          <p:spTgt spid="11267"/>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fade">
                                      <p:cBhvr>
                                        <p:cTn id="40" dur="1000"/>
                                        <p:tgtEl>
                                          <p:spTgt spid="3">
                                            <p:txEl>
                                              <p:pRg st="2" end="2"/>
                                            </p:txEl>
                                          </p:spTgt>
                                        </p:tgtEl>
                                      </p:cBhvr>
                                    </p:animEffect>
                                    <p:anim calcmode="lin" valueType="num">
                                      <p:cBhvr>
                                        <p:cTn id="4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Effect transition="in" filter="fade">
                                      <p:cBhvr>
                                        <p:cTn id="47" dur="1000"/>
                                        <p:tgtEl>
                                          <p:spTgt spid="3">
                                            <p:txEl>
                                              <p:pRg st="3" end="3"/>
                                            </p:txEl>
                                          </p:spTgt>
                                        </p:tgtEl>
                                      </p:cBhvr>
                                    </p:animEffect>
                                    <p:anim calcmode="lin" valueType="num">
                                      <p:cBhvr>
                                        <p:cTn id="4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844824"/>
            <a:ext cx="8640960" cy="1944216"/>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Chiedo </a:t>
            </a:r>
            <a:r>
              <a:rPr lang="it-IT" sz="2000" b="1" dirty="0">
                <a:solidFill>
                  <a:srgbClr val="FF0000"/>
                </a:solidFill>
              </a:rPr>
              <a:t>a tutti i sacerdoti </a:t>
            </a:r>
            <a:r>
              <a:rPr lang="it-IT" sz="2000" dirty="0">
                <a:solidFill>
                  <a:schemeClr val="tx1"/>
                </a:solidFill>
              </a:rPr>
              <a:t>di essere accoglienti con tutti; testimoni della tenerezza paterna nonostante la gravità del peccato; solleciti nell’aiutare a riflettere sul male commesso; chiari nel presentare i principi morali; disponibili ad accompagnare i fedeli nel percorso penitenziale, mantenendo il loro passo con pazienza; lungimiranti nel discernimento di ogni singolo caso; generosi nel dispensare il perdono di Dio.</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16</a:t>
            </a:fld>
            <a:endParaRPr lang="it-IT"/>
          </a:p>
        </p:txBody>
      </p:sp>
      <p:sp>
        <p:nvSpPr>
          <p:cNvPr id="8" name="CasellaDiTesto 7"/>
          <p:cNvSpPr txBox="1"/>
          <p:nvPr/>
        </p:nvSpPr>
        <p:spPr>
          <a:xfrm>
            <a:off x="251520" y="980728"/>
            <a:ext cx="8640960" cy="830997"/>
          </a:xfrm>
          <a:prstGeom prst="rect">
            <a:avLst/>
          </a:prstGeom>
          <a:noFill/>
        </p:spPr>
        <p:txBody>
          <a:bodyPr wrap="square" rtlCol="0">
            <a:spAutoFit/>
          </a:bodyPr>
          <a:lstStyle/>
          <a:p>
            <a:pPr algn="ctr"/>
            <a:r>
              <a:rPr lang="it-IT" sz="2400" b="1" dirty="0">
                <a:solidFill>
                  <a:srgbClr val="0070C0"/>
                </a:solidFill>
              </a:rPr>
              <a:t>10. Il sacerdote, ministro dell’accoglienza </a:t>
            </a:r>
            <a:endParaRPr lang="it-IT" sz="2400" b="1" dirty="0" smtClean="0">
              <a:solidFill>
                <a:srgbClr val="0070C0"/>
              </a:solidFill>
            </a:endParaRPr>
          </a:p>
          <a:p>
            <a:pPr algn="ctr"/>
            <a:r>
              <a:rPr lang="it-IT" sz="2400" b="1" dirty="0" smtClean="0">
                <a:solidFill>
                  <a:srgbClr val="0070C0"/>
                </a:solidFill>
              </a:rPr>
              <a:t>e </a:t>
            </a:r>
            <a:r>
              <a:rPr lang="it-IT" sz="2400" b="1" dirty="0">
                <a:solidFill>
                  <a:srgbClr val="0070C0"/>
                </a:solidFill>
              </a:rPr>
              <a:t>testimoni della tenerezza di Dio</a:t>
            </a:r>
          </a:p>
        </p:txBody>
      </p:sp>
      <p:pic>
        <p:nvPicPr>
          <p:cNvPr id="12291" name="Picture 3" descr="C:\Users\Master\Desktop\m15.jpg"/>
          <p:cNvPicPr>
            <a:picLocks noChangeAspect="1" noChangeArrowheads="1"/>
          </p:cNvPicPr>
          <p:nvPr/>
        </p:nvPicPr>
        <p:blipFill>
          <a:blip r:embed="rId2" cstate="print"/>
          <a:srcRect/>
          <a:stretch>
            <a:fillRect/>
          </a:stretch>
        </p:blipFill>
        <p:spPr bwMode="auto">
          <a:xfrm>
            <a:off x="2699792" y="3933056"/>
            <a:ext cx="4289968" cy="2664296"/>
          </a:xfrm>
          <a:prstGeom prst="rect">
            <a:avLst/>
          </a:prstGeom>
          <a:noFill/>
          <a:ln w="25400">
            <a:solidFill>
              <a:schemeClr val="tx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2291"/>
                                        </p:tgtEl>
                                        <p:attrNameLst>
                                          <p:attrName>style.visibility</p:attrName>
                                        </p:attrNameLst>
                                      </p:cBhvr>
                                      <p:to>
                                        <p:strVal val="visible"/>
                                      </p:to>
                                    </p:set>
                                    <p:animEffect transition="in" filter="wheel(4)">
                                      <p:cBhvr>
                                        <p:cTn id="14" dur="2000"/>
                                        <p:tgtEl>
                                          <p:spTgt spid="12291"/>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3240360"/>
          </a:xfrm>
          <a:solidFill>
            <a:schemeClr val="accent1">
              <a:lumMod val="20000"/>
              <a:lumOff val="80000"/>
            </a:schemeClr>
          </a:solidFill>
          <a:ln w="25400">
            <a:solidFill>
              <a:schemeClr val="accent1"/>
            </a:solidFill>
          </a:ln>
        </p:spPr>
        <p:txBody>
          <a:bodyPr>
            <a:noAutofit/>
          </a:bodyPr>
          <a:lstStyle/>
          <a:p>
            <a:pPr algn="just"/>
            <a:r>
              <a:rPr lang="it-IT" sz="2000" b="1" dirty="0">
                <a:solidFill>
                  <a:srgbClr val="FF0000"/>
                </a:solidFill>
              </a:rPr>
              <a:t>Il Sacramento della Riconciliazione </a:t>
            </a:r>
            <a:r>
              <a:rPr lang="it-IT" sz="2000" dirty="0">
                <a:solidFill>
                  <a:schemeClr val="tx1"/>
                </a:solidFill>
              </a:rPr>
              <a:t>ha bisogno di ritrovare il suo posto centrale nella vita cristiana; per questo richiede sacerdoti che mettano la loro vita a servizio del «ministero della riconciliazione» (2 </a:t>
            </a:r>
            <a:r>
              <a:rPr lang="it-IT" sz="2000" dirty="0" err="1">
                <a:solidFill>
                  <a:schemeClr val="tx1"/>
                </a:solidFill>
              </a:rPr>
              <a:t>Cor</a:t>
            </a:r>
            <a:r>
              <a:rPr lang="it-IT" sz="2000" dirty="0">
                <a:solidFill>
                  <a:schemeClr val="tx1"/>
                </a:solidFill>
              </a:rPr>
              <a:t> 5,18) in modo tale che, mentre a nessuno sinceramente pentito è impedito di accedere all’amore del Padre che attende il suo ritorno, a tutti è offerta la possibilità di sperimentare la forza liberatrice del perdono.</a:t>
            </a:r>
          </a:p>
          <a:p>
            <a:pPr algn="just"/>
            <a:r>
              <a:rPr lang="it-IT" sz="2000" b="1" dirty="0">
                <a:solidFill>
                  <a:srgbClr val="FF0000"/>
                </a:solidFill>
              </a:rPr>
              <a:t>Un’occasione propizia </a:t>
            </a:r>
            <a:r>
              <a:rPr lang="it-IT" sz="2000" dirty="0">
                <a:solidFill>
                  <a:schemeClr val="tx1"/>
                </a:solidFill>
              </a:rPr>
              <a:t>può essere la celebrazione dell’iniziativa 24 ore per il Signore in prossimità della IV domenica di Quaresima, che già trova molto consenso nelle Diocesi e che rimane un richiamo pastorale forte per vivere intensamente il Sacramento della Confessione.</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17</a:t>
            </a:fld>
            <a:endParaRPr lang="it-IT"/>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b="1" dirty="0">
                <a:solidFill>
                  <a:srgbClr val="0070C0"/>
                </a:solidFill>
              </a:rPr>
              <a:t>11. Centralità del sacramento della confessione</a:t>
            </a:r>
          </a:p>
        </p:txBody>
      </p:sp>
      <p:pic>
        <p:nvPicPr>
          <p:cNvPr id="9" name="Picture 2" descr="C:\Users\Master\Desktop\m14.jpg"/>
          <p:cNvPicPr>
            <a:picLocks noChangeAspect="1" noChangeArrowheads="1"/>
          </p:cNvPicPr>
          <p:nvPr/>
        </p:nvPicPr>
        <p:blipFill>
          <a:blip r:embed="rId2" cstate="print"/>
          <a:srcRect/>
          <a:stretch>
            <a:fillRect/>
          </a:stretch>
        </p:blipFill>
        <p:spPr bwMode="auto">
          <a:xfrm>
            <a:off x="2915816" y="4869160"/>
            <a:ext cx="3312368" cy="1656184"/>
          </a:xfrm>
          <a:prstGeom prst="rect">
            <a:avLst/>
          </a:prstGeom>
          <a:noFill/>
          <a:ln w="25400">
            <a:solidFill>
              <a:schemeClr val="tx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heel(4)">
                                      <p:cBhvr>
                                        <p:cTn id="14" dur="20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844824"/>
            <a:ext cx="8640960" cy="3816424"/>
          </a:xfrm>
          <a:solidFill>
            <a:schemeClr val="accent1">
              <a:lumMod val="20000"/>
              <a:lumOff val="80000"/>
            </a:schemeClr>
          </a:solidFill>
          <a:ln w="25400">
            <a:solidFill>
              <a:schemeClr val="accent1"/>
            </a:solidFill>
          </a:ln>
        </p:spPr>
        <p:txBody>
          <a:bodyPr>
            <a:noAutofit/>
          </a:bodyPr>
          <a:lstStyle/>
          <a:p>
            <a:pPr algn="just"/>
            <a:r>
              <a:rPr lang="it-IT" sz="1800" b="1" dirty="0">
                <a:solidFill>
                  <a:srgbClr val="FF0000"/>
                </a:solidFill>
              </a:rPr>
              <a:t>Concedo d’ora innanzi a tutti i sacerdoti, </a:t>
            </a:r>
            <a:r>
              <a:rPr lang="it-IT" sz="1800" dirty="0">
                <a:solidFill>
                  <a:schemeClr val="tx1"/>
                </a:solidFill>
              </a:rPr>
              <a:t>in forza del loro ministero, la facoltà di assolvere quanti hanno procurato peccato di aborto. Quanto avevo concesso limitatamente al periodo giubilare viene ora esteso nel tempo, nonostante qualsiasi cosa in contrario. </a:t>
            </a:r>
            <a:endParaRPr lang="it-IT" sz="1800" dirty="0" smtClean="0">
              <a:solidFill>
                <a:schemeClr val="tx1"/>
              </a:solidFill>
            </a:endParaRPr>
          </a:p>
          <a:p>
            <a:pPr algn="just"/>
            <a:r>
              <a:rPr lang="it-IT" sz="1800" b="1" dirty="0" smtClean="0">
                <a:solidFill>
                  <a:srgbClr val="FF0000"/>
                </a:solidFill>
              </a:rPr>
              <a:t>Vorrei </a:t>
            </a:r>
            <a:r>
              <a:rPr lang="it-IT" sz="1800" b="1" dirty="0">
                <a:solidFill>
                  <a:srgbClr val="FF0000"/>
                </a:solidFill>
              </a:rPr>
              <a:t>ribadire con tutte le mie forze che l’aborto è un grave peccato, </a:t>
            </a:r>
            <a:r>
              <a:rPr lang="it-IT" sz="1800" dirty="0">
                <a:solidFill>
                  <a:schemeClr val="tx1"/>
                </a:solidFill>
              </a:rPr>
              <a:t>perché pone fine a una vita innocente. Con altrettanta forza, tuttavia, posso e devo affermare che non esiste alcun peccato che la misericordia di Dio non possa raggiungere e distruggere quando trova un cuore pentito che chiede di riconciliarsi con il Padre. </a:t>
            </a:r>
            <a:endParaRPr lang="it-IT" sz="1800" dirty="0" smtClean="0">
              <a:solidFill>
                <a:schemeClr val="tx1"/>
              </a:solidFill>
            </a:endParaRPr>
          </a:p>
          <a:p>
            <a:pPr algn="just"/>
            <a:r>
              <a:rPr lang="it-IT" sz="1800" b="1" dirty="0" smtClean="0">
                <a:solidFill>
                  <a:srgbClr val="FF0000"/>
                </a:solidFill>
              </a:rPr>
              <a:t>Ogni </a:t>
            </a:r>
            <a:r>
              <a:rPr lang="it-IT" sz="1800" b="1" dirty="0">
                <a:solidFill>
                  <a:srgbClr val="FF0000"/>
                </a:solidFill>
              </a:rPr>
              <a:t>sacerdote, pertanto, </a:t>
            </a:r>
            <a:r>
              <a:rPr lang="it-IT" sz="1800" dirty="0">
                <a:solidFill>
                  <a:schemeClr val="tx1"/>
                </a:solidFill>
              </a:rPr>
              <a:t>si faccia guida, sostegno e conforto nell’accompagnare i penitenti in questo cammino di speciale riconciliazione.</a:t>
            </a:r>
          </a:p>
          <a:p>
            <a:pPr algn="just"/>
            <a:r>
              <a:rPr lang="it-IT" sz="1800" b="1" dirty="0">
                <a:solidFill>
                  <a:srgbClr val="FF0000"/>
                </a:solidFill>
              </a:rPr>
              <a:t>Stabilisco per mia propria decisione </a:t>
            </a:r>
            <a:r>
              <a:rPr lang="it-IT" sz="1800" dirty="0">
                <a:solidFill>
                  <a:schemeClr val="tx1"/>
                </a:solidFill>
              </a:rPr>
              <a:t>di estendere la facoltà ai sacerdoti </a:t>
            </a:r>
            <a:r>
              <a:rPr lang="it-IT" sz="1800" b="1" dirty="0">
                <a:solidFill>
                  <a:schemeClr val="tx1"/>
                </a:solidFill>
              </a:rPr>
              <a:t>della Fraternità di Pio X </a:t>
            </a:r>
            <a:r>
              <a:rPr lang="it-IT" sz="1800" dirty="0">
                <a:solidFill>
                  <a:schemeClr val="tx1"/>
                </a:solidFill>
              </a:rPr>
              <a:t>di assolvere i peccati  oltre il periodo giubilare, fino a nuove disposizioni in proposito, perché a nessuno venga mai a mancare il segno sacramentale della riconciliazione attraverso il perdono della Chiesa.</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18</a:t>
            </a:fld>
            <a:endParaRPr lang="it-IT" dirty="0"/>
          </a:p>
        </p:txBody>
      </p:sp>
      <p:sp>
        <p:nvSpPr>
          <p:cNvPr id="8" name="CasellaDiTesto 7"/>
          <p:cNvSpPr txBox="1"/>
          <p:nvPr/>
        </p:nvSpPr>
        <p:spPr>
          <a:xfrm>
            <a:off x="251520" y="980728"/>
            <a:ext cx="8640960" cy="830997"/>
          </a:xfrm>
          <a:prstGeom prst="rect">
            <a:avLst/>
          </a:prstGeom>
          <a:noFill/>
        </p:spPr>
        <p:txBody>
          <a:bodyPr wrap="square" rtlCol="0">
            <a:spAutoFit/>
          </a:bodyPr>
          <a:lstStyle/>
          <a:p>
            <a:pPr algn="ctr"/>
            <a:r>
              <a:rPr lang="it-IT" sz="2400" b="1" dirty="0">
                <a:solidFill>
                  <a:srgbClr val="0070C0"/>
                </a:solidFill>
              </a:rPr>
              <a:t>12. Concessione a tutti i sacerdoti di assolvere dal peccato dell’aborto. La Fraternità di Pio </a:t>
            </a:r>
            <a:r>
              <a:rPr lang="it-IT" sz="2400" b="1" dirty="0" smtClean="0">
                <a:solidFill>
                  <a:srgbClr val="0070C0"/>
                </a:solidFill>
              </a:rPr>
              <a:t>X</a:t>
            </a:r>
            <a:endParaRPr lang="it-IT" sz="2400" b="1" dirty="0">
              <a:solidFill>
                <a:srgbClr val="0070C0"/>
              </a:solidFill>
            </a:endParaRPr>
          </a:p>
        </p:txBody>
      </p:sp>
      <p:pic>
        <p:nvPicPr>
          <p:cNvPr id="13314" name="Picture 2" descr="C:\Users\Master\Desktop\m16.jpg"/>
          <p:cNvPicPr>
            <a:picLocks noChangeAspect="1" noChangeArrowheads="1"/>
          </p:cNvPicPr>
          <p:nvPr/>
        </p:nvPicPr>
        <p:blipFill>
          <a:blip r:embed="rId2" cstate="print"/>
          <a:srcRect/>
          <a:stretch>
            <a:fillRect/>
          </a:stretch>
        </p:blipFill>
        <p:spPr bwMode="auto">
          <a:xfrm>
            <a:off x="3635896" y="5445224"/>
            <a:ext cx="2169500" cy="1230354"/>
          </a:xfrm>
          <a:prstGeom prst="rect">
            <a:avLst/>
          </a:prstGeom>
          <a:noFill/>
          <a:ln w="25400">
            <a:solidFill>
              <a:schemeClr val="tx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3314"/>
                                        </p:tgtEl>
                                        <p:attrNameLst>
                                          <p:attrName>style.visibility</p:attrName>
                                        </p:attrNameLst>
                                      </p:cBhvr>
                                      <p:to>
                                        <p:strVal val="visible"/>
                                      </p:to>
                                    </p:set>
                                    <p:animEffect transition="in" filter="wheel(4)">
                                      <p:cBhvr>
                                        <p:cTn id="14" dur="2000"/>
                                        <p:tgtEl>
                                          <p:spTgt spid="1331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fade">
                                      <p:cBhvr>
                                        <p:cTn id="40" dur="1000"/>
                                        <p:tgtEl>
                                          <p:spTgt spid="3">
                                            <p:txEl>
                                              <p:pRg st="2" end="2"/>
                                            </p:txEl>
                                          </p:spTgt>
                                        </p:tgtEl>
                                      </p:cBhvr>
                                    </p:animEffect>
                                    <p:anim calcmode="lin" valueType="num">
                                      <p:cBhvr>
                                        <p:cTn id="4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Effect transition="in" filter="fade">
                                      <p:cBhvr>
                                        <p:cTn id="47" dur="1000"/>
                                        <p:tgtEl>
                                          <p:spTgt spid="3">
                                            <p:txEl>
                                              <p:pRg st="3" end="3"/>
                                            </p:txEl>
                                          </p:spTgt>
                                        </p:tgtEl>
                                      </p:cBhvr>
                                    </p:animEffect>
                                    <p:anim calcmode="lin" valueType="num">
                                      <p:cBhvr>
                                        <p:cTn id="4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4752528"/>
          </a:xfrm>
          <a:solidFill>
            <a:schemeClr val="accent1">
              <a:lumMod val="20000"/>
              <a:lumOff val="80000"/>
            </a:schemeClr>
          </a:solidFill>
          <a:ln w="25400">
            <a:solidFill>
              <a:schemeClr val="accent1"/>
            </a:solidFill>
          </a:ln>
        </p:spPr>
        <p:txBody>
          <a:bodyPr>
            <a:noAutofit/>
          </a:bodyPr>
          <a:lstStyle/>
          <a:p>
            <a:pPr algn="just"/>
            <a:r>
              <a:rPr lang="it-IT" sz="1800" b="1" dirty="0">
                <a:solidFill>
                  <a:srgbClr val="FF0000"/>
                </a:solidFill>
              </a:rPr>
              <a:t>È vero, spesso siamo messi a dura prova, </a:t>
            </a:r>
            <a:r>
              <a:rPr lang="it-IT" sz="1800" dirty="0">
                <a:solidFill>
                  <a:schemeClr val="tx1"/>
                </a:solidFill>
              </a:rPr>
              <a:t>ma non deve mai venire meno la certezza che il Signore ci ama. La sua misericordia si esprime anche nella vicinanza, nell’affetto e nel sostegno che tanti fratelli e sorelle possono offrire quando sopraggiungono i giorni della tristezza e dell’afflizione. Asciugare le lacrime è un’azione concreta che spezza il cerchio di solitudine in cui spesso veniamo rinchiusi.</a:t>
            </a:r>
          </a:p>
          <a:p>
            <a:pPr algn="just"/>
            <a:r>
              <a:rPr lang="it-IT" sz="1800" b="1" dirty="0">
                <a:solidFill>
                  <a:srgbClr val="FF0000"/>
                </a:solidFill>
              </a:rPr>
              <a:t>Tutti abbiamo bisogno di consolazione </a:t>
            </a:r>
            <a:r>
              <a:rPr lang="it-IT" sz="1800" dirty="0">
                <a:solidFill>
                  <a:schemeClr val="tx1"/>
                </a:solidFill>
              </a:rPr>
              <a:t>perché nessuno è immune dalla sofferenza, dal dolore e dall’incomprensione. Quanto dolore può provocare una parola astiosa, frutto dell’invidia, della gelosia e della rabbia! Quanta sofferenza provoca l’esperienza del tradimento, della violenza e dell’abbandono; quanta amarezza dinanzi alla morte delle persone care! </a:t>
            </a:r>
            <a:endParaRPr lang="it-IT" sz="1800" dirty="0" smtClean="0">
              <a:solidFill>
                <a:schemeClr val="tx1"/>
              </a:solidFill>
            </a:endParaRPr>
          </a:p>
          <a:p>
            <a:pPr algn="just"/>
            <a:r>
              <a:rPr lang="it-IT" sz="1800" b="1" dirty="0" smtClean="0">
                <a:solidFill>
                  <a:srgbClr val="FF0000"/>
                </a:solidFill>
              </a:rPr>
              <a:t>Eppure</a:t>
            </a:r>
            <a:r>
              <a:rPr lang="it-IT" sz="1800" b="1" dirty="0">
                <a:solidFill>
                  <a:srgbClr val="FF0000"/>
                </a:solidFill>
              </a:rPr>
              <a:t>, mai Dio è lontano </a:t>
            </a:r>
            <a:r>
              <a:rPr lang="it-IT" sz="1800" dirty="0">
                <a:solidFill>
                  <a:schemeClr val="tx1"/>
                </a:solidFill>
              </a:rPr>
              <a:t>quando si vivono questi drammi. Una parola che rincuora, un abbraccio che ti fa sentire compreso, una carezza che fa percepire l’amore, una preghiera che permette di essere più </a:t>
            </a:r>
            <a:r>
              <a:rPr lang="it-IT" sz="1800" dirty="0" err="1">
                <a:solidFill>
                  <a:schemeClr val="tx1"/>
                </a:solidFill>
              </a:rPr>
              <a:t>forte…</a:t>
            </a:r>
            <a:r>
              <a:rPr lang="it-IT" sz="1800" dirty="0">
                <a:solidFill>
                  <a:schemeClr val="tx1"/>
                </a:solidFill>
              </a:rPr>
              <a:t> sono tutte espressioni della vicinanza di Dio attraverso la consolazione offerta dai fratelli.</a:t>
            </a:r>
          </a:p>
          <a:p>
            <a:pPr algn="just"/>
            <a:r>
              <a:rPr lang="it-IT" sz="1800" b="1" dirty="0">
                <a:solidFill>
                  <a:srgbClr val="FF0000"/>
                </a:solidFill>
              </a:rPr>
              <a:t>A volte, anche il silenzio </a:t>
            </a:r>
            <a:r>
              <a:rPr lang="it-IT" sz="1800" dirty="0">
                <a:solidFill>
                  <a:schemeClr val="tx1"/>
                </a:solidFill>
              </a:rPr>
              <a:t>potrà essere di grande aiuto; perché a volte non ci sono parole per dare risposta agli interrogativi di chi soffre.</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19</a:t>
            </a:fld>
            <a:endParaRPr lang="it-IT" dirty="0"/>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b="1" dirty="0">
                <a:solidFill>
                  <a:srgbClr val="0070C0"/>
                </a:solidFill>
              </a:rPr>
              <a:t>13. La consolazione: volto della misericordia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2952328"/>
          </a:xfrm>
          <a:solidFill>
            <a:schemeClr val="accent1">
              <a:lumMod val="20000"/>
              <a:lumOff val="80000"/>
            </a:schemeClr>
          </a:solidFill>
          <a:ln w="25400">
            <a:solidFill>
              <a:schemeClr val="accent1"/>
            </a:solidFill>
          </a:ln>
        </p:spPr>
        <p:txBody>
          <a:bodyPr>
            <a:normAutofit/>
          </a:bodyPr>
          <a:lstStyle/>
          <a:p>
            <a:pPr algn="just"/>
            <a:r>
              <a:rPr lang="it-IT" sz="2000" b="1" dirty="0">
                <a:solidFill>
                  <a:srgbClr val="FF0000"/>
                </a:solidFill>
              </a:rPr>
              <a:t>Al di là delle aperture che ben conosciamo di Papa Francesco </a:t>
            </a:r>
            <a:r>
              <a:rPr lang="it-IT" sz="2000" dirty="0">
                <a:solidFill>
                  <a:schemeClr val="tx1"/>
                </a:solidFill>
              </a:rPr>
              <a:t>sul tema della famiglia, dell’aborto, dell’accoglienza dei </a:t>
            </a:r>
            <a:r>
              <a:rPr lang="it-IT" sz="2000" dirty="0" smtClean="0">
                <a:solidFill>
                  <a:schemeClr val="tx1"/>
                </a:solidFill>
              </a:rPr>
              <a:t>diversi, il </a:t>
            </a:r>
            <a:r>
              <a:rPr lang="it-IT" sz="2000" dirty="0">
                <a:solidFill>
                  <a:schemeClr val="tx1"/>
                </a:solidFill>
              </a:rPr>
              <a:t>discorso centrale che il Papa porta avanti in questo suo ultimo testo </a:t>
            </a:r>
            <a:r>
              <a:rPr lang="it-IT" sz="2000" dirty="0" err="1">
                <a:solidFill>
                  <a:schemeClr val="tx1"/>
                </a:solidFill>
              </a:rPr>
              <a:t>magisteriale</a:t>
            </a:r>
            <a:r>
              <a:rPr lang="it-IT" sz="2000" dirty="0">
                <a:solidFill>
                  <a:schemeClr val="tx1"/>
                </a:solidFill>
              </a:rPr>
              <a:t>, è quello dell’attenzione privilegiata verso i poveri e i sofferenti della terra, con una speciale attenzione ai bambini e a tutte le persone più fragili dell’umana società dell’era globalizzata e della tecnologia.</a:t>
            </a:r>
          </a:p>
          <a:p>
            <a:pPr algn="just"/>
            <a:r>
              <a:rPr lang="it-IT" sz="2000" b="1" dirty="0" smtClean="0">
                <a:solidFill>
                  <a:srgbClr val="FF0000"/>
                </a:solidFill>
              </a:rPr>
              <a:t>E</a:t>
            </a:r>
            <a:r>
              <a:rPr lang="it-IT" sz="2000" b="1" dirty="0">
                <a:solidFill>
                  <a:srgbClr val="FF0000"/>
                </a:solidFill>
              </a:rPr>
              <a:t>’ una sintesi di teologia </a:t>
            </a:r>
            <a:r>
              <a:rPr lang="it-IT" sz="2000" b="1" dirty="0">
                <a:solidFill>
                  <a:schemeClr val="tx1"/>
                </a:solidFill>
              </a:rPr>
              <a:t>dogmatica</a:t>
            </a:r>
            <a:r>
              <a:rPr lang="it-IT" sz="2000" dirty="0">
                <a:solidFill>
                  <a:schemeClr val="tx1"/>
                </a:solidFill>
              </a:rPr>
              <a:t>, </a:t>
            </a:r>
            <a:r>
              <a:rPr lang="it-IT" sz="2000" b="1" dirty="0">
                <a:solidFill>
                  <a:schemeClr val="tx1"/>
                </a:solidFill>
              </a:rPr>
              <a:t>pastorale</a:t>
            </a:r>
            <a:r>
              <a:rPr lang="it-IT" sz="2000" dirty="0">
                <a:solidFill>
                  <a:schemeClr val="tx1"/>
                </a:solidFill>
              </a:rPr>
              <a:t>, </a:t>
            </a:r>
            <a:r>
              <a:rPr lang="it-IT" sz="2000" b="1" dirty="0">
                <a:solidFill>
                  <a:schemeClr val="tx1"/>
                </a:solidFill>
              </a:rPr>
              <a:t>morale e sociale </a:t>
            </a:r>
            <a:r>
              <a:rPr lang="it-IT" sz="2000" dirty="0">
                <a:solidFill>
                  <a:schemeClr val="tx1"/>
                </a:solidFill>
              </a:rPr>
              <a:t>dalla quale nessun cristiano, oggi, può prescindere dopo questa lectio </a:t>
            </a:r>
            <a:r>
              <a:rPr lang="it-IT" sz="2000" dirty="0" err="1">
                <a:solidFill>
                  <a:schemeClr val="tx1"/>
                </a:solidFill>
              </a:rPr>
              <a:t>magistralis</a:t>
            </a:r>
            <a:r>
              <a:rPr lang="it-IT" sz="2000" dirty="0">
                <a:solidFill>
                  <a:schemeClr val="tx1"/>
                </a:solidFill>
              </a:rPr>
              <a:t> sul significato della misericordia nel cuore di Dio e nel cuore dell’uomo</a:t>
            </a:r>
            <a:r>
              <a:rPr lang="it-IT" sz="2000" dirty="0" smtClean="0">
                <a:solidFill>
                  <a:schemeClr val="tx1"/>
                </a:solidFill>
              </a:rPr>
              <a:t>.</a:t>
            </a:r>
            <a:endParaRPr lang="it-IT" dirty="0"/>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2</a:t>
            </a:fld>
            <a:endParaRPr lang="it-IT"/>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b="1" dirty="0">
                <a:solidFill>
                  <a:srgbClr val="0070C0"/>
                </a:solidFill>
              </a:rPr>
              <a:t>A</a:t>
            </a:r>
            <a:r>
              <a:rPr lang="it-IT" sz="2400" b="1" dirty="0" smtClean="0">
                <a:solidFill>
                  <a:srgbClr val="0070C0"/>
                </a:solidFill>
              </a:rPr>
              <a:t>ttenzione privilegiata verso i poveri e i sofferenti della terra</a:t>
            </a:r>
            <a:endParaRPr lang="it-IT" sz="2400" b="1" dirty="0">
              <a:solidFill>
                <a:srgbClr val="0070C0"/>
              </a:solidFill>
            </a:endParaRPr>
          </a:p>
        </p:txBody>
      </p:sp>
      <p:pic>
        <p:nvPicPr>
          <p:cNvPr id="6146" name="Picture 2" descr="C:\Users\Master\Desktop\m7.jpg"/>
          <p:cNvPicPr>
            <a:picLocks noChangeAspect="1" noChangeArrowheads="1"/>
          </p:cNvPicPr>
          <p:nvPr/>
        </p:nvPicPr>
        <p:blipFill>
          <a:blip r:embed="rId2" cstate="print"/>
          <a:srcRect/>
          <a:stretch>
            <a:fillRect/>
          </a:stretch>
        </p:blipFill>
        <p:spPr bwMode="auto">
          <a:xfrm>
            <a:off x="2843808" y="4653136"/>
            <a:ext cx="3332084" cy="1872208"/>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Effect transition="in" filter="wheel(4)">
                                      <p:cBhvr>
                                        <p:cTn id="14" dur="2000"/>
                                        <p:tgtEl>
                                          <p:spTgt spid="614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3528392"/>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In </a:t>
            </a:r>
            <a:r>
              <a:rPr lang="it-IT" sz="1800" b="1" dirty="0">
                <a:solidFill>
                  <a:srgbClr val="FF0000"/>
                </a:solidFill>
              </a:rPr>
              <a:t>un momento particolare come il nostro, </a:t>
            </a:r>
            <a:r>
              <a:rPr lang="it-IT" sz="1800" dirty="0">
                <a:solidFill>
                  <a:schemeClr val="tx1"/>
                </a:solidFill>
              </a:rPr>
              <a:t>che tra tante crisi vede anche quella della famiglia, è importante che giunga una parola di forza consolatrice alle nostre famiglie. </a:t>
            </a:r>
            <a:endParaRPr lang="it-IT" sz="1800" dirty="0" smtClean="0">
              <a:solidFill>
                <a:schemeClr val="tx1"/>
              </a:solidFill>
            </a:endParaRPr>
          </a:p>
          <a:p>
            <a:pPr algn="just"/>
            <a:r>
              <a:rPr lang="it-IT" sz="1800" b="1" dirty="0" smtClean="0">
                <a:solidFill>
                  <a:srgbClr val="FF0000"/>
                </a:solidFill>
              </a:rPr>
              <a:t>Il </a:t>
            </a:r>
            <a:r>
              <a:rPr lang="it-IT" sz="1800" b="1" dirty="0">
                <a:solidFill>
                  <a:srgbClr val="FF0000"/>
                </a:solidFill>
              </a:rPr>
              <a:t>dono del matrimonio è una grande vocazione </a:t>
            </a:r>
            <a:r>
              <a:rPr lang="it-IT" sz="1800" dirty="0">
                <a:solidFill>
                  <a:schemeClr val="tx1"/>
                </a:solidFill>
              </a:rPr>
              <a:t>a cui, con la grazia di Cristo, corrispondere nell’amore generoso, fedele e paziente. La bellezza della famiglia permane immutata, nonostante tante oscurità e proposte alternative.</a:t>
            </a:r>
          </a:p>
          <a:p>
            <a:pPr algn="just"/>
            <a:r>
              <a:rPr lang="it-IT" sz="1800" b="1" dirty="0">
                <a:solidFill>
                  <a:srgbClr val="FF0000"/>
                </a:solidFill>
              </a:rPr>
              <a:t>La gioia per il dono dei figli </a:t>
            </a:r>
            <a:r>
              <a:rPr lang="it-IT" sz="1800" dirty="0">
                <a:solidFill>
                  <a:schemeClr val="tx1"/>
                </a:solidFill>
              </a:rPr>
              <a:t>non è immune dalle preoccupazioni dei genitori riguardo alla loro crescita e formazione, riguardo a un futuro degno di essere vissuto intensamente.</a:t>
            </a:r>
          </a:p>
          <a:p>
            <a:pPr algn="just"/>
            <a:r>
              <a:rPr lang="it-IT" sz="1800" b="1" dirty="0">
                <a:solidFill>
                  <a:srgbClr val="FF0000"/>
                </a:solidFill>
              </a:rPr>
              <a:t>La misericordia richiede, </a:t>
            </a:r>
            <a:r>
              <a:rPr lang="it-IT" sz="1800" dirty="0">
                <a:solidFill>
                  <a:schemeClr val="tx1"/>
                </a:solidFill>
              </a:rPr>
              <a:t>soprattutto da parte del sacerdote, un discernimento spirituale attento, profondo e lungimirante perché chiunque, nessuno escluso, qualunque situazione viva, possa sentirsi concretamente accolto da Dio, partecipare attivamente alla vita della comunità ed essere inserito in quel Popolo di Dio che, instancabilmente, cammina verso la pienezza del regno di Dio, regno di giustizia, di amore, di perdono e di misericordia.</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20</a:t>
            </a:fld>
            <a:endParaRPr lang="it-IT" dirty="0"/>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b="1" dirty="0">
                <a:solidFill>
                  <a:srgbClr val="0070C0"/>
                </a:solidFill>
              </a:rPr>
              <a:t>14. L’importanza della famiglia</a:t>
            </a:r>
          </a:p>
        </p:txBody>
      </p:sp>
      <p:pic>
        <p:nvPicPr>
          <p:cNvPr id="14338" name="Picture 2" descr="C:\Users\Master\Desktop\m17.jpg"/>
          <p:cNvPicPr>
            <a:picLocks noChangeAspect="1" noChangeArrowheads="1"/>
          </p:cNvPicPr>
          <p:nvPr/>
        </p:nvPicPr>
        <p:blipFill>
          <a:blip r:embed="rId2" cstate="print"/>
          <a:srcRect/>
          <a:stretch>
            <a:fillRect/>
          </a:stretch>
        </p:blipFill>
        <p:spPr bwMode="auto">
          <a:xfrm>
            <a:off x="2915816" y="5157192"/>
            <a:ext cx="2612901" cy="1495600"/>
          </a:xfrm>
          <a:prstGeom prst="rect">
            <a:avLst/>
          </a:prstGeom>
          <a:noFill/>
          <a:ln w="25400">
            <a:solidFill>
              <a:schemeClr val="tx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4338"/>
                                        </p:tgtEl>
                                        <p:attrNameLst>
                                          <p:attrName>style.visibility</p:attrName>
                                        </p:attrNameLst>
                                      </p:cBhvr>
                                      <p:to>
                                        <p:strVal val="visible"/>
                                      </p:to>
                                    </p:set>
                                    <p:animEffect transition="in" filter="wheel(4)">
                                      <p:cBhvr>
                                        <p:cTn id="14" dur="2000"/>
                                        <p:tgtEl>
                                          <p:spTgt spid="1433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fade">
                                      <p:cBhvr>
                                        <p:cTn id="40" dur="1000"/>
                                        <p:tgtEl>
                                          <p:spTgt spid="3">
                                            <p:txEl>
                                              <p:pRg st="2" end="2"/>
                                            </p:txEl>
                                          </p:spTgt>
                                        </p:tgtEl>
                                      </p:cBhvr>
                                    </p:animEffect>
                                    <p:anim calcmode="lin" valueType="num">
                                      <p:cBhvr>
                                        <p:cTn id="4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Effect transition="in" filter="fade">
                                      <p:cBhvr>
                                        <p:cTn id="47" dur="1000"/>
                                        <p:tgtEl>
                                          <p:spTgt spid="3">
                                            <p:txEl>
                                              <p:pRg st="3" end="3"/>
                                            </p:txEl>
                                          </p:spTgt>
                                        </p:tgtEl>
                                      </p:cBhvr>
                                    </p:animEffect>
                                    <p:anim calcmode="lin" valueType="num">
                                      <p:cBhvr>
                                        <p:cTn id="4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3240360"/>
          </a:xfrm>
          <a:solidFill>
            <a:schemeClr val="accent1">
              <a:lumMod val="20000"/>
              <a:lumOff val="80000"/>
            </a:schemeClr>
          </a:solidFill>
          <a:ln w="25400">
            <a:solidFill>
              <a:schemeClr val="accent1"/>
            </a:solidFill>
          </a:ln>
        </p:spPr>
        <p:txBody>
          <a:bodyPr>
            <a:noAutofit/>
          </a:bodyPr>
          <a:lstStyle/>
          <a:p>
            <a:pPr algn="just"/>
            <a:r>
              <a:rPr lang="it-IT" sz="1800" b="1" dirty="0">
                <a:solidFill>
                  <a:srgbClr val="FF0000"/>
                </a:solidFill>
              </a:rPr>
              <a:t>Particolare rilevanza riveste il momento della morte</a:t>
            </a:r>
            <a:r>
              <a:rPr lang="it-IT" sz="1800" dirty="0">
                <a:solidFill>
                  <a:schemeClr val="tx1"/>
                </a:solidFill>
              </a:rPr>
              <a:t>. La Chiesa ha sempre vissuto questo passaggio drammatico alla luce della risurrezione di Gesù Cristo, che ha aperto la strada per la certezza della vita futura. </a:t>
            </a:r>
            <a:endParaRPr lang="it-IT" sz="1800" dirty="0" smtClean="0">
              <a:solidFill>
                <a:schemeClr val="tx1"/>
              </a:solidFill>
            </a:endParaRPr>
          </a:p>
          <a:p>
            <a:pPr algn="just"/>
            <a:r>
              <a:rPr lang="it-IT" sz="1800" b="1" dirty="0" smtClean="0">
                <a:solidFill>
                  <a:srgbClr val="FF0000"/>
                </a:solidFill>
              </a:rPr>
              <a:t>Abbiamo </a:t>
            </a:r>
            <a:r>
              <a:rPr lang="it-IT" sz="1800" b="1" dirty="0">
                <a:solidFill>
                  <a:srgbClr val="FF0000"/>
                </a:solidFill>
              </a:rPr>
              <a:t>una grande sfida da accogliere, </a:t>
            </a:r>
            <a:r>
              <a:rPr lang="it-IT" sz="1800" dirty="0">
                <a:solidFill>
                  <a:schemeClr val="tx1"/>
                </a:solidFill>
              </a:rPr>
              <a:t>soprattutto nella cultura contemporanea che spesso tende a banalizzare la morte fino a farla diventare una semplice finzione, o a nasconderla. La morte invece va affrontata e preparata come passaggio doloroso e ineludibile ma carico di senso: quello dell’estremo atto di amore verso le persone che ci lasciano e verso Dio a cui si va incontro. </a:t>
            </a:r>
            <a:endParaRPr lang="it-IT" sz="1800" dirty="0" smtClean="0">
              <a:solidFill>
                <a:schemeClr val="tx1"/>
              </a:solidFill>
            </a:endParaRPr>
          </a:p>
          <a:p>
            <a:pPr algn="just"/>
            <a:r>
              <a:rPr lang="it-IT" sz="1800" b="1" dirty="0" smtClean="0">
                <a:solidFill>
                  <a:srgbClr val="FF0000"/>
                </a:solidFill>
              </a:rPr>
              <a:t>La </a:t>
            </a:r>
            <a:r>
              <a:rPr lang="it-IT" sz="1800" b="1" dirty="0">
                <a:solidFill>
                  <a:srgbClr val="FF0000"/>
                </a:solidFill>
              </a:rPr>
              <a:t>condivisione di questo momento </a:t>
            </a:r>
            <a:r>
              <a:rPr lang="it-IT" sz="1800" dirty="0">
                <a:solidFill>
                  <a:schemeClr val="tx1"/>
                </a:solidFill>
              </a:rPr>
              <a:t>da parte del sacerdote è un accompagnamento importante, perché permette di vivere la vicinanza alla comunità cristiana nel momento di debolezza, solitudine, incertezza e pianto.</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21</a:t>
            </a:fld>
            <a:endParaRPr lang="it-IT" dirty="0"/>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dirty="0"/>
              <a:t> </a:t>
            </a:r>
            <a:r>
              <a:rPr lang="it-IT" sz="2400" b="1" dirty="0" smtClean="0">
                <a:solidFill>
                  <a:srgbClr val="0070C0"/>
                </a:solidFill>
              </a:rPr>
              <a:t>15</a:t>
            </a:r>
            <a:r>
              <a:rPr lang="it-IT" sz="2400" b="1" dirty="0">
                <a:solidFill>
                  <a:srgbClr val="0070C0"/>
                </a:solidFill>
              </a:rPr>
              <a:t>. Il tema della morte</a:t>
            </a:r>
          </a:p>
        </p:txBody>
      </p:sp>
      <p:pic>
        <p:nvPicPr>
          <p:cNvPr id="15362" name="Picture 2" descr="C:\Users\Master\Desktop\m18.jpg"/>
          <p:cNvPicPr>
            <a:picLocks noChangeAspect="1" noChangeArrowheads="1"/>
          </p:cNvPicPr>
          <p:nvPr/>
        </p:nvPicPr>
        <p:blipFill>
          <a:blip r:embed="rId2" cstate="print"/>
          <a:srcRect/>
          <a:stretch>
            <a:fillRect/>
          </a:stretch>
        </p:blipFill>
        <p:spPr bwMode="auto">
          <a:xfrm>
            <a:off x="2771800" y="4869160"/>
            <a:ext cx="3727337" cy="1800200"/>
          </a:xfrm>
          <a:prstGeom prst="rect">
            <a:avLst/>
          </a:prstGeom>
          <a:noFill/>
          <a:ln w="25400">
            <a:solidFill>
              <a:schemeClr val="tx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5362"/>
                                        </p:tgtEl>
                                        <p:attrNameLst>
                                          <p:attrName>style.visibility</p:attrName>
                                        </p:attrNameLst>
                                      </p:cBhvr>
                                      <p:to>
                                        <p:strVal val="visible"/>
                                      </p:to>
                                    </p:set>
                                    <p:animEffect transition="in" filter="wheel(4)">
                                      <p:cBhvr>
                                        <p:cTn id="14" dur="2000"/>
                                        <p:tgtEl>
                                          <p:spTgt spid="1536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fade">
                                      <p:cBhvr>
                                        <p:cTn id="40" dur="1000"/>
                                        <p:tgtEl>
                                          <p:spTgt spid="3">
                                            <p:txEl>
                                              <p:pRg st="2" end="2"/>
                                            </p:txEl>
                                          </p:spTgt>
                                        </p:tgtEl>
                                      </p:cBhvr>
                                    </p:animEffect>
                                    <p:anim calcmode="lin" valueType="num">
                                      <p:cBhvr>
                                        <p:cTn id="4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4536504"/>
          </a:xfrm>
          <a:solidFill>
            <a:schemeClr val="accent1">
              <a:lumMod val="20000"/>
              <a:lumOff val="80000"/>
            </a:schemeClr>
          </a:solidFill>
          <a:ln w="25400">
            <a:solidFill>
              <a:schemeClr val="accent1"/>
            </a:solidFill>
          </a:ln>
        </p:spPr>
        <p:txBody>
          <a:bodyPr>
            <a:noAutofit/>
          </a:bodyPr>
          <a:lstStyle/>
          <a:p>
            <a:pPr algn="just"/>
            <a:r>
              <a:rPr lang="it-IT" sz="2000" b="1" dirty="0">
                <a:solidFill>
                  <a:srgbClr val="FF0000"/>
                </a:solidFill>
              </a:rPr>
              <a:t>Si è  la Porta Santa, </a:t>
            </a:r>
            <a:r>
              <a:rPr lang="it-IT" sz="2000" dirty="0">
                <a:solidFill>
                  <a:schemeClr val="tx1"/>
                </a:solidFill>
              </a:rPr>
              <a:t>ma la porta della misericordia del nostro cuore rimane sempre spalancata. Abbiamo imparato che Dio si china su di noi (cfr </a:t>
            </a:r>
            <a:r>
              <a:rPr lang="it-IT" sz="2000" dirty="0" err="1">
                <a:solidFill>
                  <a:schemeClr val="tx1"/>
                </a:solidFill>
              </a:rPr>
              <a:t>Os</a:t>
            </a:r>
            <a:r>
              <a:rPr lang="it-IT" sz="2000" dirty="0">
                <a:solidFill>
                  <a:schemeClr val="tx1"/>
                </a:solidFill>
              </a:rPr>
              <a:t> 11,4) perché anche noi possiamo imitarlo nel chinarci sui fratelli. È la strada della misericordia che permette di incontrare tanti fratelli e sorelle che tendono la mano perché qualcuno la possa afferrare per camminare insieme.</a:t>
            </a:r>
          </a:p>
          <a:p>
            <a:pPr algn="just"/>
            <a:r>
              <a:rPr lang="it-IT" sz="2000" b="1" dirty="0">
                <a:solidFill>
                  <a:srgbClr val="FF0000"/>
                </a:solidFill>
              </a:rPr>
              <a:t>Voler essere vicini a Cristo </a:t>
            </a:r>
            <a:r>
              <a:rPr lang="it-IT" sz="2000" dirty="0">
                <a:solidFill>
                  <a:schemeClr val="tx1"/>
                </a:solidFill>
              </a:rPr>
              <a:t>esige di farsi prossimo verso i fratelli, perché niente è più gradito al Padre se non un segno concreto di misericordia.</a:t>
            </a:r>
          </a:p>
          <a:p>
            <a:pPr algn="just"/>
            <a:r>
              <a:rPr lang="it-IT" sz="2000" b="1" dirty="0">
                <a:solidFill>
                  <a:srgbClr val="FF0000"/>
                </a:solidFill>
              </a:rPr>
              <a:t>La misericordia rinnova e redime, </a:t>
            </a:r>
            <a:r>
              <a:rPr lang="it-IT" sz="2000" dirty="0">
                <a:solidFill>
                  <a:schemeClr val="tx1"/>
                </a:solidFill>
              </a:rPr>
              <a:t>perché è l’incontro di due cuori: quello di Dio che viene incontro a quello dell’uomo. Questo si riscalda e il primo lo risana: il cuore di pietra viene trasformato in cuore di carne (cfr </a:t>
            </a:r>
            <a:r>
              <a:rPr lang="it-IT" sz="2000" dirty="0" err="1">
                <a:solidFill>
                  <a:schemeClr val="tx1"/>
                </a:solidFill>
              </a:rPr>
              <a:t>Ez</a:t>
            </a:r>
            <a:r>
              <a:rPr lang="it-IT" sz="2000" dirty="0">
                <a:solidFill>
                  <a:schemeClr val="tx1"/>
                </a:solidFill>
              </a:rPr>
              <a:t> 36,26), capace di amare nonostante il suo peccato</a:t>
            </a:r>
            <a:r>
              <a:rPr lang="it-IT" sz="2000" dirty="0" smtClean="0">
                <a:solidFill>
                  <a:schemeClr val="tx1"/>
                </a:solidFill>
              </a:rPr>
              <a:t>.</a:t>
            </a:r>
          </a:p>
          <a:p>
            <a:pPr algn="just"/>
            <a:r>
              <a:rPr lang="it-IT" sz="2000" b="1" dirty="0" smtClean="0">
                <a:solidFill>
                  <a:srgbClr val="FF0000"/>
                </a:solidFill>
              </a:rPr>
              <a:t>Qui </a:t>
            </a:r>
            <a:r>
              <a:rPr lang="it-IT" sz="2000" b="1" dirty="0">
                <a:solidFill>
                  <a:srgbClr val="FF0000"/>
                </a:solidFill>
              </a:rPr>
              <a:t>si percepisce </a:t>
            </a:r>
            <a:r>
              <a:rPr lang="it-IT" sz="2000" dirty="0">
                <a:solidFill>
                  <a:schemeClr val="tx1"/>
                </a:solidFill>
              </a:rPr>
              <a:t>di essere davvero una “nuova creatura” (cfr Gal 6,15): sono amato, dunque esisto; sono perdonato, quindi rinasco a vita nuova; sono stato “</a:t>
            </a:r>
            <a:r>
              <a:rPr lang="it-IT" sz="2000" dirty="0" err="1">
                <a:solidFill>
                  <a:schemeClr val="tx1"/>
                </a:solidFill>
              </a:rPr>
              <a:t>misericordiato</a:t>
            </a:r>
            <a:r>
              <a:rPr lang="it-IT" sz="2000" dirty="0">
                <a:solidFill>
                  <a:schemeClr val="tx1"/>
                </a:solidFill>
              </a:rPr>
              <a:t>”, quindi divento strumento di misericordia.</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22</a:t>
            </a:fld>
            <a:endParaRPr lang="it-IT" dirty="0"/>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b="1" dirty="0">
                <a:solidFill>
                  <a:srgbClr val="0070C0"/>
                </a:solidFill>
              </a:rPr>
              <a:t>16. Aprire la porta del cuore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2304256"/>
          </a:xfrm>
          <a:solidFill>
            <a:schemeClr val="accent1">
              <a:lumMod val="20000"/>
              <a:lumOff val="80000"/>
            </a:schemeClr>
          </a:solidFill>
          <a:ln w="25400">
            <a:solidFill>
              <a:schemeClr val="accent1"/>
            </a:solidFill>
          </a:ln>
        </p:spPr>
        <p:txBody>
          <a:bodyPr>
            <a:noAutofit/>
          </a:bodyPr>
          <a:lstStyle/>
          <a:p>
            <a:pPr algn="just"/>
            <a:r>
              <a:rPr lang="it-IT" sz="2000" b="1" dirty="0">
                <a:solidFill>
                  <a:srgbClr val="FF0000"/>
                </a:solidFill>
              </a:rPr>
              <a:t>Durante l’Anno Santo</a:t>
            </a:r>
            <a:r>
              <a:rPr lang="it-IT" sz="2000" dirty="0">
                <a:solidFill>
                  <a:schemeClr val="tx1"/>
                </a:solidFill>
              </a:rPr>
              <a:t>  ho potuto toccare con mano quanto bene è presente nel mondo. Spesso non è conosciuto perché si realizza quotidianamente in maniera discreta e silenziosa. </a:t>
            </a:r>
            <a:endParaRPr lang="it-IT" sz="2000" dirty="0" smtClean="0">
              <a:solidFill>
                <a:schemeClr val="tx1"/>
              </a:solidFill>
            </a:endParaRPr>
          </a:p>
          <a:p>
            <a:pPr algn="just"/>
            <a:r>
              <a:rPr lang="it-IT" sz="2000" b="1" dirty="0" smtClean="0">
                <a:solidFill>
                  <a:srgbClr val="FF0000"/>
                </a:solidFill>
              </a:rPr>
              <a:t>Anche </a:t>
            </a:r>
            <a:r>
              <a:rPr lang="it-IT" sz="2000" b="1" dirty="0">
                <a:solidFill>
                  <a:srgbClr val="FF0000"/>
                </a:solidFill>
              </a:rPr>
              <a:t>se non fanno notizia, </a:t>
            </a:r>
            <a:r>
              <a:rPr lang="it-IT" sz="2000" dirty="0">
                <a:solidFill>
                  <a:schemeClr val="tx1"/>
                </a:solidFill>
              </a:rPr>
              <a:t>esistono tuttavia tanti segni concreti di bontà e di tenerezza rivolti ai più piccoli e indifesi, ai più soli e abbandonati. Esistono davvero dei protagonisti della carità che non fanno mancare la solidarietà ai più poveri e infelici.</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23</a:t>
            </a:fld>
            <a:endParaRPr lang="it-IT" dirty="0"/>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b="1" dirty="0" smtClean="0">
                <a:solidFill>
                  <a:srgbClr val="0070C0"/>
                </a:solidFill>
              </a:rPr>
              <a:t>17. </a:t>
            </a:r>
            <a:r>
              <a:rPr lang="it-IT" sz="2400" b="1" dirty="0">
                <a:solidFill>
                  <a:srgbClr val="0070C0"/>
                </a:solidFill>
              </a:rPr>
              <a:t>I segni nascosti della carità</a:t>
            </a:r>
          </a:p>
        </p:txBody>
      </p:sp>
      <p:pic>
        <p:nvPicPr>
          <p:cNvPr id="16386" name="Picture 2" descr="C:\Users\Master\Desktop\m19.jpg"/>
          <p:cNvPicPr>
            <a:picLocks noChangeAspect="1" noChangeArrowheads="1"/>
          </p:cNvPicPr>
          <p:nvPr/>
        </p:nvPicPr>
        <p:blipFill>
          <a:blip r:embed="rId2" cstate="print"/>
          <a:srcRect/>
          <a:stretch>
            <a:fillRect/>
          </a:stretch>
        </p:blipFill>
        <p:spPr bwMode="auto">
          <a:xfrm>
            <a:off x="2699792" y="4005064"/>
            <a:ext cx="3744416" cy="2626680"/>
          </a:xfrm>
          <a:prstGeom prst="rect">
            <a:avLst/>
          </a:prstGeom>
          <a:noFill/>
          <a:ln w="25400">
            <a:solidFill>
              <a:schemeClr val="tx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6386"/>
                                        </p:tgtEl>
                                        <p:attrNameLst>
                                          <p:attrName>style.visibility</p:attrName>
                                        </p:attrNameLst>
                                      </p:cBhvr>
                                      <p:to>
                                        <p:strVal val="visible"/>
                                      </p:to>
                                    </p:set>
                                    <p:animEffect transition="in" filter="wheel(4)">
                                      <p:cBhvr>
                                        <p:cTn id="14" dur="2000"/>
                                        <p:tgtEl>
                                          <p:spTgt spid="1638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2952328"/>
          </a:xfrm>
          <a:solidFill>
            <a:schemeClr val="accent1">
              <a:lumMod val="20000"/>
              <a:lumOff val="80000"/>
            </a:schemeClr>
          </a:solidFill>
          <a:ln w="25400">
            <a:solidFill>
              <a:schemeClr val="accent1"/>
            </a:solidFill>
          </a:ln>
        </p:spPr>
        <p:txBody>
          <a:bodyPr>
            <a:noAutofit/>
          </a:bodyPr>
          <a:lstStyle/>
          <a:p>
            <a:pPr algn="just"/>
            <a:r>
              <a:rPr lang="it-IT" sz="1800" b="1" dirty="0">
                <a:solidFill>
                  <a:srgbClr val="FF0000"/>
                </a:solidFill>
              </a:rPr>
              <a:t>È il momento di dare spazio alla fantasia della misericordia </a:t>
            </a:r>
            <a:r>
              <a:rPr lang="it-IT" sz="1800" dirty="0">
                <a:solidFill>
                  <a:schemeClr val="tx1"/>
                </a:solidFill>
              </a:rPr>
              <a:t>per dare vita a tante nuove opere, frutto della grazia. La Chiesa ha bisogno di raccontare oggi quei «molti altri segni» che Gesù ha compiuto e che «non sono stati scritti» (</a:t>
            </a:r>
            <a:r>
              <a:rPr lang="it-IT" sz="1800" dirty="0" err="1">
                <a:solidFill>
                  <a:schemeClr val="tx1"/>
                </a:solidFill>
              </a:rPr>
              <a:t>Gv</a:t>
            </a:r>
            <a:r>
              <a:rPr lang="it-IT" sz="1800" dirty="0">
                <a:solidFill>
                  <a:schemeClr val="tx1"/>
                </a:solidFill>
              </a:rPr>
              <a:t> 20,30), affinché siano espressione eloquente della fecondità dell’amore di Cristo e della comunità che vive di Lui. </a:t>
            </a:r>
            <a:endParaRPr lang="it-IT" sz="1800" dirty="0" smtClean="0">
              <a:solidFill>
                <a:schemeClr val="tx1"/>
              </a:solidFill>
            </a:endParaRPr>
          </a:p>
          <a:p>
            <a:pPr algn="just"/>
            <a:r>
              <a:rPr lang="it-IT" sz="1800" b="1" dirty="0" smtClean="0">
                <a:solidFill>
                  <a:srgbClr val="FF0000"/>
                </a:solidFill>
              </a:rPr>
              <a:t>Sono </a:t>
            </a:r>
            <a:r>
              <a:rPr lang="it-IT" sz="1800" b="1" dirty="0">
                <a:solidFill>
                  <a:srgbClr val="FF0000"/>
                </a:solidFill>
              </a:rPr>
              <a:t>passati più di duemila anni, </a:t>
            </a:r>
            <a:r>
              <a:rPr lang="it-IT" sz="1800" dirty="0">
                <a:solidFill>
                  <a:schemeClr val="tx1"/>
                </a:solidFill>
              </a:rPr>
              <a:t>eppure le opere di misericordia continuano a rendere visibile la bontà di Dio. Insomma, le opere di misericordia corporale e spirituale costituiscono fino ai nostri giorni la verifica della grande e positiva incidenza della misericordia come valore sociale. </a:t>
            </a:r>
            <a:endParaRPr lang="it-IT" sz="1800" dirty="0" smtClean="0">
              <a:solidFill>
                <a:schemeClr val="tx1"/>
              </a:solidFill>
            </a:endParaRPr>
          </a:p>
          <a:p>
            <a:pPr algn="just"/>
            <a:r>
              <a:rPr lang="it-IT" sz="1800" b="1" dirty="0" smtClean="0">
                <a:solidFill>
                  <a:srgbClr val="FF0000"/>
                </a:solidFill>
              </a:rPr>
              <a:t>Essa </a:t>
            </a:r>
            <a:r>
              <a:rPr lang="it-IT" sz="1800" b="1" dirty="0">
                <a:solidFill>
                  <a:srgbClr val="FF0000"/>
                </a:solidFill>
              </a:rPr>
              <a:t>infatti spinge </a:t>
            </a:r>
            <a:r>
              <a:rPr lang="it-IT" sz="1800" dirty="0">
                <a:solidFill>
                  <a:schemeClr val="tx1"/>
                </a:solidFill>
              </a:rPr>
              <a:t>a rimboccarsi le maniche per restituire dignità a milioni di persone che sono nostri fratelli e sorelle.</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24</a:t>
            </a:fld>
            <a:endParaRPr lang="it-IT" dirty="0"/>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b="1" dirty="0">
                <a:solidFill>
                  <a:srgbClr val="0070C0"/>
                </a:solidFill>
              </a:rPr>
              <a:t>18. La fantasia della misericordia</a:t>
            </a:r>
          </a:p>
        </p:txBody>
      </p:sp>
      <p:pic>
        <p:nvPicPr>
          <p:cNvPr id="17411" name="Picture 3" descr="C:\Users\Master\Desktop\m21.jpg"/>
          <p:cNvPicPr>
            <a:picLocks noChangeAspect="1" noChangeArrowheads="1"/>
          </p:cNvPicPr>
          <p:nvPr/>
        </p:nvPicPr>
        <p:blipFill>
          <a:blip r:embed="rId2" cstate="print"/>
          <a:srcRect/>
          <a:stretch>
            <a:fillRect/>
          </a:stretch>
        </p:blipFill>
        <p:spPr bwMode="auto">
          <a:xfrm>
            <a:off x="3059832" y="4581128"/>
            <a:ext cx="3166769" cy="208823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7411"/>
                                        </p:tgtEl>
                                        <p:attrNameLst>
                                          <p:attrName>style.visibility</p:attrName>
                                        </p:attrNameLst>
                                      </p:cBhvr>
                                      <p:to>
                                        <p:strVal val="visible"/>
                                      </p:to>
                                    </p:set>
                                    <p:animEffect transition="in" filter="wheel(4)">
                                      <p:cBhvr>
                                        <p:cTn id="14" dur="2000"/>
                                        <p:tgtEl>
                                          <p:spTgt spid="17411"/>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fade">
                                      <p:cBhvr>
                                        <p:cTn id="40" dur="1000"/>
                                        <p:tgtEl>
                                          <p:spTgt spid="3">
                                            <p:txEl>
                                              <p:pRg st="2" end="2"/>
                                            </p:txEl>
                                          </p:spTgt>
                                        </p:tgtEl>
                                      </p:cBhvr>
                                    </p:animEffect>
                                    <p:anim calcmode="lin" valueType="num">
                                      <p:cBhvr>
                                        <p:cTn id="4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4752528"/>
          </a:xfrm>
          <a:solidFill>
            <a:schemeClr val="accent1">
              <a:lumMod val="20000"/>
              <a:lumOff val="80000"/>
            </a:schemeClr>
          </a:solidFill>
          <a:ln w="25400">
            <a:solidFill>
              <a:schemeClr val="accent1"/>
            </a:solidFill>
          </a:ln>
        </p:spPr>
        <p:txBody>
          <a:bodyPr>
            <a:noAutofit/>
          </a:bodyPr>
          <a:lstStyle/>
          <a:p>
            <a:pPr algn="just"/>
            <a:r>
              <a:rPr lang="it-IT" sz="1800" b="1" dirty="0">
                <a:solidFill>
                  <a:srgbClr val="FF0000"/>
                </a:solidFill>
              </a:rPr>
              <a:t>La Chiesa </a:t>
            </a:r>
            <a:r>
              <a:rPr lang="it-IT" sz="1800" b="1" dirty="0" err="1">
                <a:solidFill>
                  <a:srgbClr val="FF0000"/>
                </a:solidFill>
              </a:rPr>
              <a:t>dev</a:t>
            </a:r>
            <a:r>
              <a:rPr lang="it-IT" sz="1800" b="1" dirty="0">
                <a:solidFill>
                  <a:srgbClr val="FF0000"/>
                </a:solidFill>
              </a:rPr>
              <a:t>’essere sempre vigile </a:t>
            </a:r>
            <a:r>
              <a:rPr lang="it-IT" sz="1800" dirty="0">
                <a:solidFill>
                  <a:schemeClr val="tx1"/>
                </a:solidFill>
              </a:rPr>
              <a:t>e pronta per individuare nuove opere di misericordia e attuarle con generosità ed entusiasmo.</a:t>
            </a:r>
          </a:p>
          <a:p>
            <a:pPr algn="just"/>
            <a:r>
              <a:rPr lang="it-IT" sz="1800" b="1" dirty="0">
                <a:solidFill>
                  <a:srgbClr val="FF0000"/>
                </a:solidFill>
              </a:rPr>
              <a:t>Poniamo, dunque, ogni sforzo </a:t>
            </a:r>
            <a:r>
              <a:rPr lang="it-IT" sz="1800" dirty="0">
                <a:solidFill>
                  <a:schemeClr val="tx1"/>
                </a:solidFill>
              </a:rPr>
              <a:t>per dare forme concrete alla carità e al tempo stesso intelligenza alle opere di misericordia.  Pensiamo solo, a titolo esemplificativo, all’opera di misericordia corporale vestire chi è nudo (cfr Mt 25,36.38.43.44). </a:t>
            </a:r>
            <a:endParaRPr lang="it-IT" sz="1800" dirty="0" smtClean="0">
              <a:solidFill>
                <a:schemeClr val="tx1"/>
              </a:solidFill>
            </a:endParaRPr>
          </a:p>
          <a:p>
            <a:pPr algn="just"/>
            <a:r>
              <a:rPr lang="it-IT" sz="1800" b="1" dirty="0" smtClean="0">
                <a:solidFill>
                  <a:srgbClr val="FF0000"/>
                </a:solidFill>
              </a:rPr>
              <a:t>Essa </a:t>
            </a:r>
            <a:r>
              <a:rPr lang="it-IT" sz="1800" b="1" dirty="0">
                <a:solidFill>
                  <a:srgbClr val="FF0000"/>
                </a:solidFill>
              </a:rPr>
              <a:t>ci riporta ai primordi, </a:t>
            </a:r>
            <a:r>
              <a:rPr lang="it-IT" sz="1800" dirty="0">
                <a:solidFill>
                  <a:schemeClr val="tx1"/>
                </a:solidFill>
              </a:rPr>
              <a:t>al giardino dell’Eden, quando Adamo ed Eva scoprirono di essere nudi e, sentendo avvicinarsi il Signore, ebbero vergogna e si nascosero (cfr </a:t>
            </a:r>
            <a:r>
              <a:rPr lang="it-IT" sz="1800" dirty="0" err="1">
                <a:solidFill>
                  <a:schemeClr val="tx1"/>
                </a:solidFill>
              </a:rPr>
              <a:t>Gen</a:t>
            </a:r>
            <a:r>
              <a:rPr lang="it-IT" sz="1800" dirty="0">
                <a:solidFill>
                  <a:schemeClr val="tx1"/>
                </a:solidFill>
              </a:rPr>
              <a:t> 3,7-8). Sappiamo che il Signore li punì; tuttavia, Egli «fece all’uomo e a sua moglie tuniche di pelle e li vestì» (</a:t>
            </a:r>
            <a:r>
              <a:rPr lang="it-IT" sz="1800" dirty="0" err="1">
                <a:solidFill>
                  <a:schemeClr val="tx1"/>
                </a:solidFill>
              </a:rPr>
              <a:t>Gen</a:t>
            </a:r>
            <a:r>
              <a:rPr lang="it-IT" sz="1800" dirty="0">
                <a:solidFill>
                  <a:schemeClr val="tx1"/>
                </a:solidFill>
              </a:rPr>
              <a:t> 3,21). La vergogna viene superata e la dignità restituita.</a:t>
            </a:r>
          </a:p>
          <a:p>
            <a:pPr algn="just"/>
            <a:r>
              <a:rPr lang="it-IT" sz="1800" b="1" dirty="0">
                <a:solidFill>
                  <a:srgbClr val="FF0000"/>
                </a:solidFill>
              </a:rPr>
              <a:t>Fissiamo lo sguardo anche su Gesù al </a:t>
            </a:r>
            <a:r>
              <a:rPr lang="it-IT" sz="1800" b="1" dirty="0" err="1">
                <a:solidFill>
                  <a:srgbClr val="FF0000"/>
                </a:solidFill>
              </a:rPr>
              <a:t>Golgota</a:t>
            </a:r>
            <a:r>
              <a:rPr lang="it-IT" sz="1800" b="1" dirty="0">
                <a:solidFill>
                  <a:srgbClr val="FF0000"/>
                </a:solidFill>
              </a:rPr>
              <a:t>. </a:t>
            </a:r>
            <a:r>
              <a:rPr lang="it-IT" sz="1800" dirty="0">
                <a:solidFill>
                  <a:schemeClr val="tx1"/>
                </a:solidFill>
              </a:rPr>
              <a:t>Il Figlio di Dio sulla croce è nudo; la sua tunica è stata sorteggiata e presa dai soldati (cfr </a:t>
            </a:r>
            <a:r>
              <a:rPr lang="it-IT" sz="1800" dirty="0" err="1">
                <a:solidFill>
                  <a:schemeClr val="tx1"/>
                </a:solidFill>
              </a:rPr>
              <a:t>Gv</a:t>
            </a:r>
            <a:r>
              <a:rPr lang="it-IT" sz="1800" dirty="0">
                <a:solidFill>
                  <a:schemeClr val="tx1"/>
                </a:solidFill>
              </a:rPr>
              <a:t> 19,23-24); Lui non ha più nulla. Sulla croce si rivela all’estremo la condivisione di Gesù con quanti hanno perso dignità perché privati del necessario. </a:t>
            </a:r>
            <a:endParaRPr lang="it-IT" sz="1800" dirty="0" smtClean="0">
              <a:solidFill>
                <a:schemeClr val="tx1"/>
              </a:solidFill>
            </a:endParaRPr>
          </a:p>
          <a:p>
            <a:pPr algn="just"/>
            <a:r>
              <a:rPr lang="it-IT" sz="1800" b="1" dirty="0" smtClean="0">
                <a:solidFill>
                  <a:srgbClr val="FF0000"/>
                </a:solidFill>
              </a:rPr>
              <a:t>Come </a:t>
            </a:r>
            <a:r>
              <a:rPr lang="it-IT" sz="1800" b="1" dirty="0">
                <a:solidFill>
                  <a:srgbClr val="FF0000"/>
                </a:solidFill>
              </a:rPr>
              <a:t>la Chiesa è chiamata ad essere la “tunica di Cristo” </a:t>
            </a:r>
            <a:r>
              <a:rPr lang="it-IT" sz="1800" dirty="0">
                <a:solidFill>
                  <a:schemeClr val="tx1"/>
                </a:solidFill>
              </a:rPr>
              <a:t>per rivestire il suo Signore, così è impegnata a rendersi solidale con i nudi della terra perché riacquistino la dignità di cui sono stati spogliati.</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25</a:t>
            </a:fld>
            <a:endParaRPr lang="it-IT" dirty="0"/>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b="1" dirty="0">
                <a:solidFill>
                  <a:srgbClr val="0070C0"/>
                </a:solidFill>
              </a:rPr>
              <a:t>19. Le opere di </a:t>
            </a:r>
            <a:r>
              <a:rPr lang="it-IT" sz="2400" b="1" dirty="0" smtClean="0">
                <a:solidFill>
                  <a:srgbClr val="0070C0"/>
                </a:solidFill>
              </a:rPr>
              <a:t>misericordia (1)</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Effect transition="in" filter="fade">
                                      <p:cBhvr>
                                        <p:cTn id="49" dur="1000"/>
                                        <p:tgtEl>
                                          <p:spTgt spid="3">
                                            <p:txEl>
                                              <p:pRg st="4" end="4"/>
                                            </p:txEl>
                                          </p:spTgt>
                                        </p:tgtEl>
                                      </p:cBhvr>
                                    </p:animEffect>
                                    <p:anim calcmode="lin" valueType="num">
                                      <p:cBhvr>
                                        <p:cTn id="5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3600400"/>
          </a:xfrm>
          <a:solidFill>
            <a:schemeClr val="accent1">
              <a:lumMod val="20000"/>
              <a:lumOff val="80000"/>
            </a:schemeClr>
          </a:solidFill>
          <a:ln w="25400">
            <a:solidFill>
              <a:schemeClr val="accent1"/>
            </a:solidFill>
          </a:ln>
        </p:spPr>
        <p:txBody>
          <a:bodyPr>
            <a:noAutofit/>
          </a:bodyPr>
          <a:lstStyle/>
          <a:p>
            <a:pPr algn="just"/>
            <a:r>
              <a:rPr lang="it-IT" sz="2000" b="1" dirty="0">
                <a:solidFill>
                  <a:srgbClr val="FF0000"/>
                </a:solidFill>
              </a:rPr>
              <a:t>Non avere il lavoro e non ricevere il giusto salario; </a:t>
            </a:r>
            <a:r>
              <a:rPr lang="it-IT" sz="2000" dirty="0">
                <a:solidFill>
                  <a:schemeClr val="tx1"/>
                </a:solidFill>
              </a:rPr>
              <a:t>non poter avere una casa o una terra dove abitare; essere discriminati per la fede, la razza, lo stato </a:t>
            </a:r>
            <a:r>
              <a:rPr lang="it-IT" sz="2000" dirty="0" err="1">
                <a:solidFill>
                  <a:schemeClr val="tx1"/>
                </a:solidFill>
              </a:rPr>
              <a:t>sociale…</a:t>
            </a:r>
            <a:r>
              <a:rPr lang="it-IT" sz="2000" dirty="0">
                <a:solidFill>
                  <a:schemeClr val="tx1"/>
                </a:solidFill>
              </a:rPr>
              <a:t>: queste e molte altre sono condizioni che attentano alla dignità della persona, di fronte alle quali l’azione misericordiosa dei cristiani risponde anzitutto con la vigilanza e la solidarietà.</a:t>
            </a:r>
          </a:p>
          <a:p>
            <a:pPr algn="just"/>
            <a:r>
              <a:rPr lang="it-IT" sz="2000" b="1" dirty="0">
                <a:solidFill>
                  <a:srgbClr val="FF0000"/>
                </a:solidFill>
              </a:rPr>
              <a:t>Il carattere sociale della misericordia </a:t>
            </a:r>
            <a:r>
              <a:rPr lang="it-IT" sz="2000" dirty="0">
                <a:solidFill>
                  <a:schemeClr val="tx1"/>
                </a:solidFill>
              </a:rPr>
              <a:t>esige di non rimanere inerti e di scacciare l’indifferenza e l’ipocrisia, perché i piani e i progetti non rimangano lettera morta. </a:t>
            </a:r>
            <a:endParaRPr lang="it-IT" sz="2000" dirty="0" smtClean="0">
              <a:solidFill>
                <a:schemeClr val="tx1"/>
              </a:solidFill>
            </a:endParaRPr>
          </a:p>
          <a:p>
            <a:pPr algn="just"/>
            <a:r>
              <a:rPr lang="it-IT" sz="2000" b="1" dirty="0" smtClean="0">
                <a:solidFill>
                  <a:srgbClr val="FF0000"/>
                </a:solidFill>
              </a:rPr>
              <a:t>Lo </a:t>
            </a:r>
            <a:r>
              <a:rPr lang="it-IT" sz="2000" b="1" dirty="0">
                <a:solidFill>
                  <a:srgbClr val="FF0000"/>
                </a:solidFill>
              </a:rPr>
              <a:t>Spirito Santo ci aiuti </a:t>
            </a:r>
            <a:r>
              <a:rPr lang="it-IT" sz="2000" dirty="0">
                <a:solidFill>
                  <a:schemeClr val="tx1"/>
                </a:solidFill>
              </a:rPr>
              <a:t>ad essere sempre pronti ad offrire in maniera fattiva e disinteressata il nostro apporto, perché la giustizia e una vita dignitosa non rimangano parole di circostanza, ma siano l’impegno concreto di chi intende testimoniare la presenza del Regno di Dio.</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26</a:t>
            </a:fld>
            <a:endParaRPr lang="it-IT" dirty="0"/>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b="1" dirty="0">
                <a:solidFill>
                  <a:srgbClr val="0070C0"/>
                </a:solidFill>
              </a:rPr>
              <a:t>19. Le opere di </a:t>
            </a:r>
            <a:r>
              <a:rPr lang="it-IT" sz="2400" b="1" dirty="0" smtClean="0">
                <a:solidFill>
                  <a:srgbClr val="0070C0"/>
                </a:solidFill>
              </a:rPr>
              <a:t>misericordia (2)</a:t>
            </a:r>
            <a:endParaRPr lang="it-IT" sz="2400" b="1" dirty="0">
              <a:solidFill>
                <a:srgbClr val="0070C0"/>
              </a:solidFill>
            </a:endParaRPr>
          </a:p>
        </p:txBody>
      </p:sp>
      <p:pic>
        <p:nvPicPr>
          <p:cNvPr id="19458" name="Picture 2" descr="C:\Users\Master\Desktop\m22.jpg"/>
          <p:cNvPicPr>
            <a:picLocks noChangeAspect="1" noChangeArrowheads="1"/>
          </p:cNvPicPr>
          <p:nvPr/>
        </p:nvPicPr>
        <p:blipFill>
          <a:blip r:embed="rId2" cstate="print"/>
          <a:srcRect/>
          <a:stretch>
            <a:fillRect/>
          </a:stretch>
        </p:blipFill>
        <p:spPr bwMode="auto">
          <a:xfrm>
            <a:off x="2987825" y="5305426"/>
            <a:ext cx="2808312" cy="148140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9458"/>
                                        </p:tgtEl>
                                        <p:attrNameLst>
                                          <p:attrName>style.visibility</p:attrName>
                                        </p:attrNameLst>
                                      </p:cBhvr>
                                      <p:to>
                                        <p:strVal val="visible"/>
                                      </p:to>
                                    </p:set>
                                    <p:animEffect transition="in" filter="wheel(4)">
                                      <p:cBhvr>
                                        <p:cTn id="14" dur="2000"/>
                                        <p:tgtEl>
                                          <p:spTgt spid="1945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fade">
                                      <p:cBhvr>
                                        <p:cTn id="40" dur="1000"/>
                                        <p:tgtEl>
                                          <p:spTgt spid="3">
                                            <p:txEl>
                                              <p:pRg st="2" end="2"/>
                                            </p:txEl>
                                          </p:spTgt>
                                        </p:tgtEl>
                                      </p:cBhvr>
                                    </p:animEffect>
                                    <p:anim calcmode="lin" valueType="num">
                                      <p:cBhvr>
                                        <p:cTn id="4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27</a:t>
            </a:fld>
            <a:endParaRPr lang="it-IT" dirty="0"/>
          </a:p>
        </p:txBody>
      </p:sp>
      <p:pic>
        <p:nvPicPr>
          <p:cNvPr id="18434" name="Picture 2" descr="C:\Users\Master\Desktop\m20.png"/>
          <p:cNvPicPr>
            <a:picLocks noChangeAspect="1" noChangeArrowheads="1"/>
          </p:cNvPicPr>
          <p:nvPr/>
        </p:nvPicPr>
        <p:blipFill>
          <a:blip r:embed="rId2" cstate="print"/>
          <a:srcRect/>
          <a:stretch>
            <a:fillRect/>
          </a:stretch>
        </p:blipFill>
        <p:spPr bwMode="auto">
          <a:xfrm>
            <a:off x="179512" y="1124744"/>
            <a:ext cx="8712968" cy="5256584"/>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4464496"/>
          </a:xfrm>
          <a:solidFill>
            <a:schemeClr val="accent1">
              <a:lumMod val="20000"/>
              <a:lumOff val="80000"/>
            </a:schemeClr>
          </a:solidFill>
          <a:ln w="25400">
            <a:solidFill>
              <a:schemeClr val="accent1"/>
            </a:solidFill>
          </a:ln>
        </p:spPr>
        <p:txBody>
          <a:bodyPr>
            <a:noAutofit/>
          </a:bodyPr>
          <a:lstStyle/>
          <a:p>
            <a:pPr algn="just"/>
            <a:r>
              <a:rPr lang="it-IT" sz="1800" b="1" dirty="0">
                <a:solidFill>
                  <a:srgbClr val="FF0000"/>
                </a:solidFill>
              </a:rPr>
              <a:t>Siamo chiamati </a:t>
            </a:r>
            <a:r>
              <a:rPr lang="it-IT" sz="1800" dirty="0">
                <a:solidFill>
                  <a:schemeClr val="tx1"/>
                </a:solidFill>
              </a:rPr>
              <a:t>a far crescere una cultura della misericordia, basata sulla riscoperta dell’incontro con gli altri: una cultura in cui nessuno guarda all’altro con indifferenza né gira lo sguardo quando vede la sofferenza dei fratelli.</a:t>
            </a:r>
          </a:p>
          <a:p>
            <a:pPr algn="just"/>
            <a:r>
              <a:rPr lang="it-IT" sz="1800" b="1" dirty="0">
                <a:solidFill>
                  <a:srgbClr val="FF0000"/>
                </a:solidFill>
              </a:rPr>
              <a:t>La cultura della misericordia </a:t>
            </a:r>
            <a:r>
              <a:rPr lang="it-IT" sz="1800" dirty="0">
                <a:solidFill>
                  <a:schemeClr val="tx1"/>
                </a:solidFill>
              </a:rPr>
              <a:t>si forma nella preghiera assidua, nella docile apertura all’azione dello Spirito, nella familiarità con la vita dei santi e nella vicinanza concreta ai poveri. </a:t>
            </a:r>
            <a:endParaRPr lang="it-IT" sz="1800" dirty="0" smtClean="0">
              <a:solidFill>
                <a:schemeClr val="tx1"/>
              </a:solidFill>
            </a:endParaRPr>
          </a:p>
          <a:p>
            <a:pPr algn="just"/>
            <a:r>
              <a:rPr lang="it-IT" sz="1800" b="1" dirty="0" smtClean="0">
                <a:solidFill>
                  <a:srgbClr val="FF0000"/>
                </a:solidFill>
              </a:rPr>
              <a:t>È </a:t>
            </a:r>
            <a:r>
              <a:rPr lang="it-IT" sz="1800" b="1" dirty="0">
                <a:solidFill>
                  <a:srgbClr val="FF0000"/>
                </a:solidFill>
              </a:rPr>
              <a:t>un invito pressante </a:t>
            </a:r>
            <a:r>
              <a:rPr lang="it-IT" sz="1800" dirty="0">
                <a:solidFill>
                  <a:schemeClr val="tx1"/>
                </a:solidFill>
              </a:rPr>
              <a:t>a non fraintendere dove è determinante impegnarsi. La tentazione di fare la “teoria della misericordia” si supera nella misura in cui questa si fa vita quotidiana di partecipazione e condivisione. </a:t>
            </a:r>
            <a:endParaRPr lang="it-IT" sz="1800" dirty="0" smtClean="0">
              <a:solidFill>
                <a:schemeClr val="tx1"/>
              </a:solidFill>
            </a:endParaRPr>
          </a:p>
          <a:p>
            <a:pPr algn="just"/>
            <a:r>
              <a:rPr lang="it-IT" sz="1800" b="1" dirty="0" smtClean="0">
                <a:solidFill>
                  <a:srgbClr val="FF0000"/>
                </a:solidFill>
              </a:rPr>
              <a:t>D’altronde</a:t>
            </a:r>
            <a:r>
              <a:rPr lang="it-IT" sz="1800" b="1" dirty="0">
                <a:solidFill>
                  <a:srgbClr val="FF0000"/>
                </a:solidFill>
              </a:rPr>
              <a:t>, non dovremmo mai dimenticare </a:t>
            </a:r>
            <a:r>
              <a:rPr lang="it-IT" sz="1800" dirty="0">
                <a:solidFill>
                  <a:schemeClr val="tx1"/>
                </a:solidFill>
              </a:rPr>
              <a:t>le parole con cui l’apostolo Paolo, raccontando il suo incontro con Pietro, Giacomo e Giovanni, dopo la conversione, mette in risalto un aspetto essenziale della sua missione e di tutta la vita cristiana: «Ci pregarono soltanto di ricordarci dei poveri, ed è quello che mi sono preoccupato di fare» (Gal 2,10).</a:t>
            </a:r>
          </a:p>
          <a:p>
            <a:pPr algn="just"/>
            <a:r>
              <a:rPr lang="it-IT" sz="1800" b="1" dirty="0">
                <a:solidFill>
                  <a:srgbClr val="FF0000"/>
                </a:solidFill>
              </a:rPr>
              <a:t>Non possiamo dimenticarci dei poveri: </a:t>
            </a:r>
            <a:r>
              <a:rPr lang="it-IT" sz="1800" dirty="0">
                <a:solidFill>
                  <a:schemeClr val="tx1"/>
                </a:solidFill>
              </a:rPr>
              <a:t>è un invito più che mai attuale che si impone per la sua evidenza evangelica.</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28</a:t>
            </a:fld>
            <a:endParaRPr lang="it-IT" dirty="0"/>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b="1" dirty="0">
                <a:solidFill>
                  <a:srgbClr val="0070C0"/>
                </a:solidFill>
              </a:rPr>
              <a:t>20. La cultura della misericordia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Effect transition="in" filter="fade">
                                      <p:cBhvr>
                                        <p:cTn id="49" dur="1000"/>
                                        <p:tgtEl>
                                          <p:spTgt spid="3">
                                            <p:txEl>
                                              <p:pRg st="4" end="4"/>
                                            </p:txEl>
                                          </p:spTgt>
                                        </p:tgtEl>
                                      </p:cBhvr>
                                    </p:animEffect>
                                    <p:anim calcmode="lin" valueType="num">
                                      <p:cBhvr>
                                        <p:cTn id="5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844824"/>
            <a:ext cx="8640960" cy="3600400"/>
          </a:xfrm>
          <a:solidFill>
            <a:schemeClr val="accent1">
              <a:lumMod val="20000"/>
              <a:lumOff val="80000"/>
            </a:schemeClr>
          </a:solidFill>
          <a:ln w="25400">
            <a:solidFill>
              <a:schemeClr val="accent1"/>
            </a:solidFill>
          </a:ln>
        </p:spPr>
        <p:txBody>
          <a:bodyPr>
            <a:noAutofit/>
          </a:bodyPr>
          <a:lstStyle/>
          <a:p>
            <a:pPr algn="just"/>
            <a:r>
              <a:rPr lang="it-IT" sz="1800" b="1" dirty="0">
                <a:solidFill>
                  <a:srgbClr val="FF0000"/>
                </a:solidFill>
              </a:rPr>
              <a:t>Le nostre comunità si aprano </a:t>
            </a:r>
            <a:r>
              <a:rPr lang="it-IT" sz="1800" dirty="0">
                <a:solidFill>
                  <a:schemeClr val="tx1"/>
                </a:solidFill>
              </a:rPr>
              <a:t>a raggiungere quanti vivono nel loro territorio perché a tutti giunga la carezza di Dio attraverso la testimonianza dei credenti.  </a:t>
            </a:r>
            <a:endParaRPr lang="it-IT" sz="1800" dirty="0" smtClean="0">
              <a:solidFill>
                <a:schemeClr val="tx1"/>
              </a:solidFill>
            </a:endParaRPr>
          </a:p>
          <a:p>
            <a:pPr algn="just"/>
            <a:r>
              <a:rPr lang="it-IT" sz="1800" b="1" dirty="0" smtClean="0">
                <a:solidFill>
                  <a:srgbClr val="FF0000"/>
                </a:solidFill>
              </a:rPr>
              <a:t>Ogni </a:t>
            </a:r>
            <a:r>
              <a:rPr lang="it-IT" sz="1800" b="1" dirty="0">
                <a:solidFill>
                  <a:srgbClr val="FF0000"/>
                </a:solidFill>
              </a:rPr>
              <a:t>giorno del nostro cammino </a:t>
            </a:r>
            <a:r>
              <a:rPr lang="it-IT" sz="1800" dirty="0">
                <a:solidFill>
                  <a:schemeClr val="tx1"/>
                </a:solidFill>
              </a:rPr>
              <a:t>è segnato dalla presenza di Dio che guida i nostri passi con la forza della grazia che lo Spirito infonde nel cuore per plasmarlo e renderlo capace di amare. È il tempo della misericordia per tutti e per ognuno, perché nessuno possa pensare di essere estraneo alla vicinanza di Dio e alla potenza della sua tenerezza.</a:t>
            </a:r>
          </a:p>
          <a:p>
            <a:pPr algn="just"/>
            <a:r>
              <a:rPr lang="it-IT" sz="1800" b="1" dirty="0">
                <a:solidFill>
                  <a:srgbClr val="FF0000"/>
                </a:solidFill>
              </a:rPr>
              <a:t>È il tempo della misericordia </a:t>
            </a:r>
            <a:r>
              <a:rPr lang="it-IT" sz="1800" dirty="0">
                <a:solidFill>
                  <a:schemeClr val="tx1"/>
                </a:solidFill>
              </a:rPr>
              <a:t>perché quanti sono deboli e indifesi, lontani e soli possano cogliere la presenza di fratelli e sorelle che li sorreggono nelle necessità.</a:t>
            </a:r>
          </a:p>
          <a:p>
            <a:pPr algn="just"/>
            <a:r>
              <a:rPr lang="it-IT" sz="1800" b="1" dirty="0">
                <a:solidFill>
                  <a:srgbClr val="FF0000"/>
                </a:solidFill>
              </a:rPr>
              <a:t>È il tempo della misericordia </a:t>
            </a:r>
            <a:r>
              <a:rPr lang="it-IT" sz="1800" dirty="0">
                <a:solidFill>
                  <a:schemeClr val="tx1"/>
                </a:solidFill>
              </a:rPr>
              <a:t>perché i poveri sentano su di sé lo sguardo rispettoso ma attento di quanti, vinta l’indifferenza, scoprono l’essenziale della vita.</a:t>
            </a:r>
          </a:p>
          <a:p>
            <a:pPr algn="just"/>
            <a:r>
              <a:rPr lang="it-IT" sz="1800" b="1" dirty="0">
                <a:solidFill>
                  <a:srgbClr val="FF0000"/>
                </a:solidFill>
              </a:rPr>
              <a:t>È il tempo della misericordia </a:t>
            </a:r>
            <a:r>
              <a:rPr lang="it-IT" sz="1800" dirty="0">
                <a:solidFill>
                  <a:schemeClr val="tx1"/>
                </a:solidFill>
              </a:rPr>
              <a:t>perché ogni peccatore non si stanchi di chiedere perdono e sentire la mano del Padre che sempre accoglie e stringe a sé.</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29</a:t>
            </a:fld>
            <a:endParaRPr lang="it-IT" dirty="0"/>
          </a:p>
        </p:txBody>
      </p:sp>
      <p:sp>
        <p:nvSpPr>
          <p:cNvPr id="8" name="CasellaDiTesto 7"/>
          <p:cNvSpPr txBox="1"/>
          <p:nvPr/>
        </p:nvSpPr>
        <p:spPr>
          <a:xfrm>
            <a:off x="251520" y="980728"/>
            <a:ext cx="8640960" cy="830997"/>
          </a:xfrm>
          <a:prstGeom prst="rect">
            <a:avLst/>
          </a:prstGeom>
          <a:noFill/>
        </p:spPr>
        <p:txBody>
          <a:bodyPr wrap="square" rtlCol="0">
            <a:spAutoFit/>
          </a:bodyPr>
          <a:lstStyle/>
          <a:p>
            <a:pPr algn="ctr"/>
            <a:r>
              <a:rPr lang="it-IT" sz="2400" b="1" dirty="0">
                <a:solidFill>
                  <a:srgbClr val="0070C0"/>
                </a:solidFill>
              </a:rPr>
              <a:t>21. Il dopo giubileo è tempo ugualmente di misericordia. </a:t>
            </a:r>
            <a:endParaRPr lang="it-IT" sz="2400" b="1" dirty="0" smtClean="0">
              <a:solidFill>
                <a:srgbClr val="0070C0"/>
              </a:solidFill>
            </a:endParaRPr>
          </a:p>
          <a:p>
            <a:pPr algn="ctr"/>
            <a:r>
              <a:rPr lang="it-IT" sz="2400" b="1" dirty="0" smtClean="0">
                <a:solidFill>
                  <a:srgbClr val="0070C0"/>
                </a:solidFill>
              </a:rPr>
              <a:t>Una </a:t>
            </a:r>
            <a:r>
              <a:rPr lang="it-IT" sz="2400" b="1" dirty="0">
                <a:solidFill>
                  <a:srgbClr val="0070C0"/>
                </a:solidFill>
              </a:rPr>
              <a:t>giornata per i </a:t>
            </a:r>
            <a:r>
              <a:rPr lang="it-IT" sz="2400" b="1" dirty="0" smtClean="0">
                <a:solidFill>
                  <a:srgbClr val="0070C0"/>
                </a:solidFill>
              </a:rPr>
              <a:t>poveri (1)</a:t>
            </a:r>
            <a:endParaRPr lang="it-IT" sz="2400" b="1" dirty="0">
              <a:solidFill>
                <a:srgbClr val="0070C0"/>
              </a:solidFill>
            </a:endParaRPr>
          </a:p>
        </p:txBody>
      </p:sp>
      <p:pic>
        <p:nvPicPr>
          <p:cNvPr id="20482" name="Picture 2" descr="C:\Users\Master\Desktop\m23.jpg"/>
          <p:cNvPicPr>
            <a:picLocks noChangeAspect="1" noChangeArrowheads="1"/>
          </p:cNvPicPr>
          <p:nvPr/>
        </p:nvPicPr>
        <p:blipFill>
          <a:blip r:embed="rId2" cstate="print"/>
          <a:srcRect/>
          <a:stretch>
            <a:fillRect/>
          </a:stretch>
        </p:blipFill>
        <p:spPr bwMode="auto">
          <a:xfrm>
            <a:off x="3491880" y="5517232"/>
            <a:ext cx="2088232" cy="1169410"/>
          </a:xfrm>
          <a:prstGeom prst="rect">
            <a:avLst/>
          </a:prstGeom>
          <a:noFill/>
          <a:ln w="25400">
            <a:solidFill>
              <a:schemeClr val="tx2"/>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0482"/>
                                        </p:tgtEl>
                                        <p:attrNameLst>
                                          <p:attrName>style.visibility</p:attrName>
                                        </p:attrNameLst>
                                      </p:cBhvr>
                                      <p:to>
                                        <p:strVal val="visible"/>
                                      </p:to>
                                    </p:set>
                                    <p:animEffect transition="in" filter="wheel(4)">
                                      <p:cBhvr>
                                        <p:cTn id="14" dur="2000"/>
                                        <p:tgtEl>
                                          <p:spTgt spid="2048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fade">
                                      <p:cBhvr>
                                        <p:cTn id="40" dur="1000"/>
                                        <p:tgtEl>
                                          <p:spTgt spid="3">
                                            <p:txEl>
                                              <p:pRg st="2" end="2"/>
                                            </p:txEl>
                                          </p:spTgt>
                                        </p:tgtEl>
                                      </p:cBhvr>
                                    </p:animEffect>
                                    <p:anim calcmode="lin" valueType="num">
                                      <p:cBhvr>
                                        <p:cTn id="4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Effect transition="in" filter="fade">
                                      <p:cBhvr>
                                        <p:cTn id="47" dur="1000"/>
                                        <p:tgtEl>
                                          <p:spTgt spid="3">
                                            <p:txEl>
                                              <p:pRg st="3" end="3"/>
                                            </p:txEl>
                                          </p:spTgt>
                                        </p:tgtEl>
                                      </p:cBhvr>
                                    </p:animEffect>
                                    <p:anim calcmode="lin" valueType="num">
                                      <p:cBhvr>
                                        <p:cTn id="4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4" end="4"/>
                                            </p:txEl>
                                          </p:spTgt>
                                        </p:tgtEl>
                                        <p:attrNameLst>
                                          <p:attrName>style.visibility</p:attrName>
                                        </p:attrNameLst>
                                      </p:cBhvr>
                                      <p:to>
                                        <p:strVal val="visible"/>
                                      </p:to>
                                    </p:set>
                                    <p:animEffect transition="in" filter="fade">
                                      <p:cBhvr>
                                        <p:cTn id="54" dur="1000"/>
                                        <p:tgtEl>
                                          <p:spTgt spid="3">
                                            <p:txEl>
                                              <p:pRg st="4" end="4"/>
                                            </p:txEl>
                                          </p:spTgt>
                                        </p:tgtEl>
                                      </p:cBhvr>
                                    </p:animEffect>
                                    <p:anim calcmode="lin" valueType="num">
                                      <p:cBhvr>
                                        <p:cTn id="5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2592288"/>
          </a:xfrm>
          <a:solidFill>
            <a:schemeClr val="accent1">
              <a:lumMod val="20000"/>
              <a:lumOff val="80000"/>
            </a:schemeClr>
          </a:solidFill>
          <a:ln w="25400">
            <a:solidFill>
              <a:schemeClr val="accent1"/>
            </a:solidFill>
          </a:ln>
        </p:spPr>
        <p:txBody>
          <a:bodyPr>
            <a:normAutofit/>
          </a:bodyPr>
          <a:lstStyle/>
          <a:p>
            <a:pPr algn="just"/>
            <a:r>
              <a:rPr lang="it-IT" sz="2000" b="1" dirty="0">
                <a:solidFill>
                  <a:srgbClr val="FF0000"/>
                </a:solidFill>
              </a:rPr>
              <a:t>Grazie, Papa Francesco</a:t>
            </a:r>
            <a:r>
              <a:rPr lang="it-IT" sz="2000" dirty="0">
                <a:solidFill>
                  <a:schemeClr val="tx1"/>
                </a:solidFill>
              </a:rPr>
              <a:t>, per questo dono </a:t>
            </a:r>
            <a:r>
              <a:rPr lang="it-IT" sz="2000" dirty="0" smtClean="0">
                <a:solidFill>
                  <a:schemeClr val="tx1"/>
                </a:solidFill>
              </a:rPr>
              <a:t>che </a:t>
            </a:r>
            <a:r>
              <a:rPr lang="it-IT" sz="2000" dirty="0">
                <a:solidFill>
                  <a:schemeClr val="tx1"/>
                </a:solidFill>
              </a:rPr>
              <a:t>oltre a conservarlo gelosamente per gli anni futuri, come testo fondamentale dell’etica cristiana, ne faremo tesoro per </a:t>
            </a:r>
            <a:r>
              <a:rPr lang="it-IT" sz="2000" dirty="0" smtClean="0">
                <a:solidFill>
                  <a:schemeClr val="tx1"/>
                </a:solidFill>
              </a:rPr>
              <a:t>essere </a:t>
            </a:r>
            <a:r>
              <a:rPr lang="it-IT" sz="2000" dirty="0">
                <a:solidFill>
                  <a:schemeClr val="tx1"/>
                </a:solidFill>
              </a:rPr>
              <a:t>vicini a tutti, dall’inizio della vita di ognuno, fino al naturale termine di essa, che è la morte, alla quale fa riferimento la </a:t>
            </a:r>
            <a:r>
              <a:rPr lang="it-IT" sz="2000" dirty="0" smtClean="0">
                <a:solidFill>
                  <a:schemeClr val="tx1"/>
                </a:solidFill>
              </a:rPr>
              <a:t>Lettera.</a:t>
            </a:r>
          </a:p>
          <a:p>
            <a:pPr algn="just"/>
            <a:r>
              <a:rPr lang="it-IT" sz="2000" b="1" dirty="0" smtClean="0">
                <a:solidFill>
                  <a:srgbClr val="FF0000"/>
                </a:solidFill>
              </a:rPr>
              <a:t>Testo prezioso </a:t>
            </a:r>
            <a:r>
              <a:rPr lang="it-IT" sz="2000" dirty="0" smtClean="0">
                <a:solidFill>
                  <a:schemeClr val="tx1"/>
                </a:solidFill>
              </a:rPr>
              <a:t>anche </a:t>
            </a:r>
            <a:r>
              <a:rPr lang="it-IT" sz="2000" dirty="0">
                <a:solidFill>
                  <a:schemeClr val="tx1"/>
                </a:solidFill>
              </a:rPr>
              <a:t>nell’accompagnamento individuale lungo il percorso delle scelte personali che vanno sempre rispettate e mai condannate, nella logica di quella divina misericordia che Cristo ha manifestato per tutta l’umanità, morendo sulla croce per noi e spargendo il suo sangue in remissione dei nostri peccati.</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3</a:t>
            </a:fld>
            <a:endParaRPr lang="it-IT"/>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b="1" dirty="0">
                <a:solidFill>
                  <a:srgbClr val="0070C0"/>
                </a:solidFill>
              </a:rPr>
              <a:t>S</a:t>
            </a:r>
            <a:r>
              <a:rPr lang="it-IT" sz="2400" b="1" dirty="0" smtClean="0">
                <a:solidFill>
                  <a:srgbClr val="0070C0"/>
                </a:solidFill>
              </a:rPr>
              <a:t>celte personali da rispettate e mai condannare</a:t>
            </a:r>
            <a:endParaRPr lang="it-IT" sz="2400" b="1" dirty="0">
              <a:solidFill>
                <a:srgbClr val="0070C0"/>
              </a:solidFill>
            </a:endParaRPr>
          </a:p>
        </p:txBody>
      </p:sp>
      <p:pic>
        <p:nvPicPr>
          <p:cNvPr id="7170" name="Picture 2" descr="C:\Users\Master\Desktop\m8.jpg"/>
          <p:cNvPicPr>
            <a:picLocks noChangeAspect="1" noChangeArrowheads="1"/>
          </p:cNvPicPr>
          <p:nvPr/>
        </p:nvPicPr>
        <p:blipFill>
          <a:blip r:embed="rId2" cstate="print"/>
          <a:srcRect/>
          <a:stretch>
            <a:fillRect/>
          </a:stretch>
        </p:blipFill>
        <p:spPr bwMode="auto">
          <a:xfrm>
            <a:off x="2915816" y="4293096"/>
            <a:ext cx="3240360" cy="2244249"/>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7170"/>
                                        </p:tgtEl>
                                        <p:attrNameLst>
                                          <p:attrName>style.visibility</p:attrName>
                                        </p:attrNameLst>
                                      </p:cBhvr>
                                      <p:to>
                                        <p:strVal val="visible"/>
                                      </p:to>
                                    </p:set>
                                    <p:animEffect transition="in" filter="wheel(4)">
                                      <p:cBhvr>
                                        <p:cTn id="14" dur="2000"/>
                                        <p:tgtEl>
                                          <p:spTgt spid="717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844824"/>
            <a:ext cx="8640960" cy="3240360"/>
          </a:xfrm>
          <a:solidFill>
            <a:schemeClr val="accent1">
              <a:lumMod val="20000"/>
              <a:lumOff val="80000"/>
            </a:schemeClr>
          </a:solidFill>
          <a:ln w="25400">
            <a:solidFill>
              <a:schemeClr val="accent1"/>
            </a:solidFill>
          </a:ln>
        </p:spPr>
        <p:txBody>
          <a:bodyPr>
            <a:noAutofit/>
          </a:bodyPr>
          <a:lstStyle/>
          <a:p>
            <a:pPr algn="just"/>
            <a:r>
              <a:rPr lang="it-IT" sz="1800" b="1" dirty="0">
                <a:solidFill>
                  <a:srgbClr val="FF0000"/>
                </a:solidFill>
              </a:rPr>
              <a:t>Come ulteriore segno concreto </a:t>
            </a:r>
            <a:r>
              <a:rPr lang="it-IT" sz="1800" dirty="0">
                <a:solidFill>
                  <a:schemeClr val="tx1"/>
                </a:solidFill>
              </a:rPr>
              <a:t>di questo Anno Santo straordinario, si debba celebrare in tutta la Chiesa, nella ricorrenza della </a:t>
            </a:r>
            <a:r>
              <a:rPr lang="it-IT" sz="1800" dirty="0" err="1">
                <a:solidFill>
                  <a:schemeClr val="tx1"/>
                </a:solidFill>
              </a:rPr>
              <a:t>XXXIII</a:t>
            </a:r>
            <a:r>
              <a:rPr lang="it-IT" sz="1800" dirty="0">
                <a:solidFill>
                  <a:schemeClr val="tx1"/>
                </a:solidFill>
              </a:rPr>
              <a:t> Domenica del Tempo Ordinario, la Giornata mondiale dei poveri. Sarà la più degna preparazione per vivere la solennità di Nostro Signore Gesù Cristo Re dell’Universo, il quale si è identificato con i piccoli e i poveri e ci giudicherà sulle opere di misericordia (cfr Mt 25,31-46). </a:t>
            </a:r>
            <a:endParaRPr lang="it-IT" sz="1800" dirty="0" smtClean="0">
              <a:solidFill>
                <a:schemeClr val="tx1"/>
              </a:solidFill>
            </a:endParaRPr>
          </a:p>
          <a:p>
            <a:pPr algn="just"/>
            <a:r>
              <a:rPr lang="it-IT" sz="1800" b="1" dirty="0" smtClean="0">
                <a:solidFill>
                  <a:srgbClr val="FF0000"/>
                </a:solidFill>
              </a:rPr>
              <a:t>Sarà </a:t>
            </a:r>
            <a:r>
              <a:rPr lang="it-IT" sz="1800" b="1" dirty="0">
                <a:solidFill>
                  <a:srgbClr val="FF0000"/>
                </a:solidFill>
              </a:rPr>
              <a:t>una Giornata </a:t>
            </a:r>
            <a:r>
              <a:rPr lang="it-IT" sz="1800" dirty="0">
                <a:solidFill>
                  <a:schemeClr val="tx1"/>
                </a:solidFill>
              </a:rPr>
              <a:t>che aiuterà le comunità e ciascun battezzato a riflettere su come la povertà stia al cuore del Vangelo e sul fatto che, fino a quando Lazzaro giace alla porta della nostra casa (cfr </a:t>
            </a:r>
            <a:r>
              <a:rPr lang="it-IT" sz="1800" dirty="0" err="1">
                <a:solidFill>
                  <a:schemeClr val="tx1"/>
                </a:solidFill>
              </a:rPr>
              <a:t>Lc</a:t>
            </a:r>
            <a:r>
              <a:rPr lang="it-IT" sz="1800" dirty="0">
                <a:solidFill>
                  <a:schemeClr val="tx1"/>
                </a:solidFill>
              </a:rPr>
              <a:t> 16,19-21), non potrà esserci giustizia né pace sociale. </a:t>
            </a:r>
            <a:endParaRPr lang="it-IT" sz="1800" dirty="0" smtClean="0">
              <a:solidFill>
                <a:schemeClr val="tx1"/>
              </a:solidFill>
            </a:endParaRPr>
          </a:p>
          <a:p>
            <a:pPr algn="just"/>
            <a:r>
              <a:rPr lang="it-IT" sz="1800" b="1" dirty="0" smtClean="0">
                <a:solidFill>
                  <a:srgbClr val="FF0000"/>
                </a:solidFill>
              </a:rPr>
              <a:t>Questa </a:t>
            </a:r>
            <a:r>
              <a:rPr lang="it-IT" sz="1800" b="1" dirty="0">
                <a:solidFill>
                  <a:srgbClr val="FF0000"/>
                </a:solidFill>
              </a:rPr>
              <a:t>Giornata </a:t>
            </a:r>
            <a:r>
              <a:rPr lang="it-IT" sz="1800" dirty="0">
                <a:solidFill>
                  <a:schemeClr val="tx1"/>
                </a:solidFill>
              </a:rPr>
              <a:t>costituirà anche una genuina forma di nuova evangelizzazione (cfr </a:t>
            </a:r>
            <a:r>
              <a:rPr lang="it-IT" sz="1800" dirty="0" smtClean="0">
                <a:solidFill>
                  <a:schemeClr val="tx1"/>
                </a:solidFill>
              </a:rPr>
              <a:t>Mt. </a:t>
            </a:r>
            <a:r>
              <a:rPr lang="it-IT" sz="1800" dirty="0">
                <a:solidFill>
                  <a:schemeClr val="tx1"/>
                </a:solidFill>
              </a:rPr>
              <a:t>11,5), con la quale rinnovare il volto della Chiesa nella sua perenne azione di conversione pastorale per essere testimone della misericordia.</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30</a:t>
            </a:fld>
            <a:endParaRPr lang="it-IT" dirty="0"/>
          </a:p>
        </p:txBody>
      </p:sp>
      <p:sp>
        <p:nvSpPr>
          <p:cNvPr id="8" name="CasellaDiTesto 7"/>
          <p:cNvSpPr txBox="1"/>
          <p:nvPr/>
        </p:nvSpPr>
        <p:spPr>
          <a:xfrm>
            <a:off x="251520" y="980728"/>
            <a:ext cx="8640960" cy="830997"/>
          </a:xfrm>
          <a:prstGeom prst="rect">
            <a:avLst/>
          </a:prstGeom>
          <a:noFill/>
        </p:spPr>
        <p:txBody>
          <a:bodyPr wrap="square" rtlCol="0">
            <a:spAutoFit/>
          </a:bodyPr>
          <a:lstStyle/>
          <a:p>
            <a:pPr algn="ctr"/>
            <a:r>
              <a:rPr lang="it-IT" sz="2400" b="1" dirty="0">
                <a:solidFill>
                  <a:srgbClr val="0070C0"/>
                </a:solidFill>
              </a:rPr>
              <a:t>21. Il dopo giubileo è tempo ugualmente di misericordia. </a:t>
            </a:r>
            <a:endParaRPr lang="it-IT" sz="2400" b="1" dirty="0" smtClean="0">
              <a:solidFill>
                <a:srgbClr val="0070C0"/>
              </a:solidFill>
            </a:endParaRPr>
          </a:p>
          <a:p>
            <a:pPr algn="ctr"/>
            <a:r>
              <a:rPr lang="it-IT" sz="2400" b="1" dirty="0" smtClean="0">
                <a:solidFill>
                  <a:srgbClr val="0070C0"/>
                </a:solidFill>
              </a:rPr>
              <a:t>Una </a:t>
            </a:r>
            <a:r>
              <a:rPr lang="it-IT" sz="2400" b="1" dirty="0">
                <a:solidFill>
                  <a:srgbClr val="0070C0"/>
                </a:solidFill>
              </a:rPr>
              <a:t>giornata per i </a:t>
            </a:r>
            <a:r>
              <a:rPr lang="it-IT" sz="2400" b="1" dirty="0" smtClean="0">
                <a:solidFill>
                  <a:srgbClr val="0070C0"/>
                </a:solidFill>
              </a:rPr>
              <a:t>poveri (2)</a:t>
            </a:r>
            <a:endParaRPr lang="it-IT" sz="2400" b="1" dirty="0">
              <a:solidFill>
                <a:srgbClr val="0070C0"/>
              </a:solidFill>
            </a:endParaRPr>
          </a:p>
        </p:txBody>
      </p:sp>
      <p:pic>
        <p:nvPicPr>
          <p:cNvPr id="21506" name="Picture 2" descr="C:\Users\Master\Desktop\m24.jpg"/>
          <p:cNvPicPr>
            <a:picLocks noChangeAspect="1" noChangeArrowheads="1"/>
          </p:cNvPicPr>
          <p:nvPr/>
        </p:nvPicPr>
        <p:blipFill>
          <a:blip r:embed="rId2" cstate="print"/>
          <a:srcRect/>
          <a:stretch>
            <a:fillRect/>
          </a:stretch>
        </p:blipFill>
        <p:spPr bwMode="auto">
          <a:xfrm>
            <a:off x="2915816" y="5307210"/>
            <a:ext cx="3433867" cy="143077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1506"/>
                                        </p:tgtEl>
                                        <p:attrNameLst>
                                          <p:attrName>style.visibility</p:attrName>
                                        </p:attrNameLst>
                                      </p:cBhvr>
                                      <p:to>
                                        <p:strVal val="visible"/>
                                      </p:to>
                                    </p:set>
                                    <p:animEffect transition="in" filter="wheel(4)">
                                      <p:cBhvr>
                                        <p:cTn id="14" dur="2000"/>
                                        <p:tgtEl>
                                          <p:spTgt spid="2150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fade">
                                      <p:cBhvr>
                                        <p:cTn id="40" dur="1000"/>
                                        <p:tgtEl>
                                          <p:spTgt spid="3">
                                            <p:txEl>
                                              <p:pRg st="2" end="2"/>
                                            </p:txEl>
                                          </p:spTgt>
                                        </p:tgtEl>
                                      </p:cBhvr>
                                    </p:animEffect>
                                    <p:anim calcmode="lin" valueType="num">
                                      <p:cBhvr>
                                        <p:cTn id="4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2376264"/>
          </a:xfrm>
          <a:solidFill>
            <a:schemeClr val="accent1">
              <a:lumMod val="20000"/>
              <a:lumOff val="80000"/>
            </a:schemeClr>
          </a:solidFill>
          <a:ln w="25400">
            <a:solidFill>
              <a:schemeClr val="accent1"/>
            </a:solidFill>
          </a:ln>
        </p:spPr>
        <p:txBody>
          <a:bodyPr>
            <a:noAutofit/>
          </a:bodyPr>
          <a:lstStyle/>
          <a:p>
            <a:pPr algn="just"/>
            <a:r>
              <a:rPr lang="it-IT" sz="2000" b="1" dirty="0" smtClean="0">
                <a:solidFill>
                  <a:srgbClr val="FF0000"/>
                </a:solidFill>
              </a:rPr>
              <a:t>Su </a:t>
            </a:r>
            <a:r>
              <a:rPr lang="it-IT" sz="2000" b="1" dirty="0">
                <a:solidFill>
                  <a:srgbClr val="FF0000"/>
                </a:solidFill>
              </a:rPr>
              <a:t>di noi rimangono </a:t>
            </a:r>
            <a:r>
              <a:rPr lang="it-IT" sz="2000" dirty="0">
                <a:solidFill>
                  <a:schemeClr val="tx1"/>
                </a:solidFill>
              </a:rPr>
              <a:t>sempre rivolti gli occhi misericordiosi della </a:t>
            </a:r>
            <a:r>
              <a:rPr lang="it-IT" sz="2000" b="1" dirty="0">
                <a:solidFill>
                  <a:schemeClr val="tx1"/>
                </a:solidFill>
              </a:rPr>
              <a:t>Santa Madre di Dio. </a:t>
            </a:r>
            <a:r>
              <a:rPr lang="it-IT" sz="2000" dirty="0">
                <a:solidFill>
                  <a:schemeClr val="tx1"/>
                </a:solidFill>
              </a:rPr>
              <a:t>Lei è la prima che apre la strada e ci accompagna nella testimonianza dell’amore. </a:t>
            </a:r>
            <a:endParaRPr lang="it-IT" sz="2000" dirty="0" smtClean="0">
              <a:solidFill>
                <a:schemeClr val="tx1"/>
              </a:solidFill>
            </a:endParaRPr>
          </a:p>
          <a:p>
            <a:pPr algn="just"/>
            <a:r>
              <a:rPr lang="it-IT" sz="2000" b="1" dirty="0" smtClean="0">
                <a:solidFill>
                  <a:srgbClr val="FF0000"/>
                </a:solidFill>
              </a:rPr>
              <a:t>La </a:t>
            </a:r>
            <a:r>
              <a:rPr lang="it-IT" sz="2000" b="1" dirty="0">
                <a:solidFill>
                  <a:srgbClr val="FF0000"/>
                </a:solidFill>
              </a:rPr>
              <a:t>Madre della Misericordia </a:t>
            </a:r>
            <a:r>
              <a:rPr lang="it-IT" sz="2000" dirty="0">
                <a:solidFill>
                  <a:schemeClr val="tx1"/>
                </a:solidFill>
              </a:rPr>
              <a:t>raccoglie tutti sotto la protezione del suo manto, come spesso l’arte l’ha voluta rappresentare. </a:t>
            </a:r>
            <a:endParaRPr lang="it-IT" sz="2000" dirty="0" smtClean="0">
              <a:solidFill>
                <a:schemeClr val="tx1"/>
              </a:solidFill>
            </a:endParaRPr>
          </a:p>
          <a:p>
            <a:pPr algn="just"/>
            <a:r>
              <a:rPr lang="it-IT" sz="2000" b="1" dirty="0" smtClean="0">
                <a:solidFill>
                  <a:srgbClr val="FF0000"/>
                </a:solidFill>
              </a:rPr>
              <a:t>Confidiamo </a:t>
            </a:r>
            <a:r>
              <a:rPr lang="it-IT" sz="2000" b="1" dirty="0">
                <a:solidFill>
                  <a:srgbClr val="FF0000"/>
                </a:solidFill>
              </a:rPr>
              <a:t>nel suo materno aiuto </a:t>
            </a:r>
            <a:r>
              <a:rPr lang="it-IT" sz="2000" dirty="0">
                <a:solidFill>
                  <a:schemeClr val="tx1"/>
                </a:solidFill>
              </a:rPr>
              <a:t>e seguiamo la sua perenne indicazione a guardare a Gesù, volto raggiante della misericordia di Dio.</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31</a:t>
            </a:fld>
            <a:endParaRPr lang="it-IT" dirty="0"/>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b="1" dirty="0">
                <a:solidFill>
                  <a:srgbClr val="0070C0"/>
                </a:solidFill>
              </a:rPr>
              <a:t>22. Maria, strada maestra della misericordia</a:t>
            </a:r>
          </a:p>
        </p:txBody>
      </p:sp>
      <p:pic>
        <p:nvPicPr>
          <p:cNvPr id="22530" name="Picture 2" descr="C:\Users\Master\Desktop\m25.jpg"/>
          <p:cNvPicPr>
            <a:picLocks noChangeAspect="1" noChangeArrowheads="1"/>
          </p:cNvPicPr>
          <p:nvPr/>
        </p:nvPicPr>
        <p:blipFill>
          <a:blip r:embed="rId2" cstate="print"/>
          <a:srcRect/>
          <a:stretch>
            <a:fillRect/>
          </a:stretch>
        </p:blipFill>
        <p:spPr bwMode="auto">
          <a:xfrm>
            <a:off x="2627784" y="4005064"/>
            <a:ext cx="3744416" cy="2684676"/>
          </a:xfrm>
          <a:prstGeom prst="rect">
            <a:avLst/>
          </a:prstGeom>
          <a:noFill/>
          <a:ln w="25400">
            <a:solidFill>
              <a:schemeClr val="tx2"/>
            </a:solidFill>
          </a:ln>
        </p:spPr>
      </p:pic>
      <p:sp>
        <p:nvSpPr>
          <p:cNvPr id="10" name="CasellaDiTesto 9"/>
          <p:cNvSpPr txBox="1"/>
          <p:nvPr/>
        </p:nvSpPr>
        <p:spPr>
          <a:xfrm>
            <a:off x="6732240" y="4869160"/>
            <a:ext cx="1944216" cy="1015663"/>
          </a:xfrm>
          <a:prstGeom prst="rect">
            <a:avLst/>
          </a:prstGeom>
          <a:noFill/>
        </p:spPr>
        <p:txBody>
          <a:bodyPr wrap="square" rtlCol="0">
            <a:spAutoFit/>
          </a:bodyPr>
          <a:lstStyle/>
          <a:p>
            <a:pPr algn="ctr"/>
            <a:r>
              <a:rPr lang="it-IT" sz="6000" b="1" dirty="0" smtClean="0">
                <a:solidFill>
                  <a:srgbClr val="FF0000"/>
                </a:solidFill>
              </a:rPr>
              <a:t>FINE</a:t>
            </a:r>
            <a:endParaRPr lang="it-IT" sz="6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2530"/>
                                        </p:tgtEl>
                                        <p:attrNameLst>
                                          <p:attrName>style.visibility</p:attrName>
                                        </p:attrNameLst>
                                      </p:cBhvr>
                                      <p:to>
                                        <p:strVal val="visible"/>
                                      </p:to>
                                    </p:set>
                                    <p:animEffect transition="in" filter="wheel(4)">
                                      <p:cBhvr>
                                        <p:cTn id="14" dur="2000"/>
                                        <p:tgtEl>
                                          <p:spTgt spid="2253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fade">
                                      <p:cBhvr>
                                        <p:cTn id="40" dur="1000"/>
                                        <p:tgtEl>
                                          <p:spTgt spid="3">
                                            <p:txEl>
                                              <p:pRg st="2" end="2"/>
                                            </p:txEl>
                                          </p:spTgt>
                                        </p:tgtEl>
                                      </p:cBhvr>
                                    </p:animEffect>
                                    <p:anim calcmode="lin" valueType="num">
                                      <p:cBhvr>
                                        <p:cTn id="4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1000"/>
                                        <p:tgtEl>
                                          <p:spTgt spid="10"/>
                                        </p:tgtEl>
                                      </p:cBhvr>
                                    </p:animEffect>
                                    <p:anim calcmode="lin" valueType="num">
                                      <p:cBhvr>
                                        <p:cTn id="48" dur="1000" fill="hold"/>
                                        <p:tgtEl>
                                          <p:spTgt spid="10"/>
                                        </p:tgtEl>
                                        <p:attrNameLst>
                                          <p:attrName>ppt_x</p:attrName>
                                        </p:attrNameLst>
                                      </p:cBhvr>
                                      <p:tavLst>
                                        <p:tav tm="0">
                                          <p:val>
                                            <p:strVal val="#ppt_x"/>
                                          </p:val>
                                        </p:tav>
                                        <p:tav tm="100000">
                                          <p:val>
                                            <p:strVal val="#ppt_x"/>
                                          </p:val>
                                        </p:tav>
                                      </p:tavLst>
                                    </p:anim>
                                    <p:anim calcmode="lin" valueType="num">
                                      <p:cBhvr>
                                        <p:cTn id="4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3240360"/>
          </a:xfrm>
          <a:solidFill>
            <a:schemeClr val="accent1">
              <a:lumMod val="20000"/>
              <a:lumOff val="80000"/>
            </a:schemeClr>
          </a:solidFill>
          <a:ln w="25400">
            <a:solidFill>
              <a:schemeClr val="accent1"/>
            </a:solidFill>
          </a:ln>
        </p:spPr>
        <p:txBody>
          <a:bodyPr>
            <a:normAutofit/>
          </a:bodyPr>
          <a:lstStyle/>
          <a:p>
            <a:pPr algn="just"/>
            <a:r>
              <a:rPr lang="it-IT" sz="1800" b="1" dirty="0">
                <a:solidFill>
                  <a:srgbClr val="FF0000"/>
                </a:solidFill>
              </a:rPr>
              <a:t>Da oggi in poi, </a:t>
            </a:r>
            <a:r>
              <a:rPr lang="it-IT" sz="1800" dirty="0">
                <a:solidFill>
                  <a:schemeClr val="tx1"/>
                </a:solidFill>
              </a:rPr>
              <a:t>la cultura della misericordia deve avanzare in modo evidente, soprattutto nella Chiesa, che è il naturale luogo dove la misericordia, oltre che essere celebrata con il sacramento del perdono e dell’unzione degli infermi, va vissuta quotidianamente nell’azione pastorale e nella vicinanza concreta a chi ha più bisogno di consolazione e di conforto. </a:t>
            </a:r>
            <a:endParaRPr lang="it-IT" sz="1800" dirty="0" smtClean="0">
              <a:solidFill>
                <a:schemeClr val="tx1"/>
              </a:solidFill>
            </a:endParaRPr>
          </a:p>
          <a:p>
            <a:pPr algn="just"/>
            <a:r>
              <a:rPr lang="it-IT" sz="1800" b="1" dirty="0" smtClean="0">
                <a:solidFill>
                  <a:srgbClr val="FF0000"/>
                </a:solidFill>
              </a:rPr>
              <a:t>Non </a:t>
            </a:r>
            <a:r>
              <a:rPr lang="it-IT" sz="1800" b="1" dirty="0">
                <a:solidFill>
                  <a:srgbClr val="FF0000"/>
                </a:solidFill>
              </a:rPr>
              <a:t>a caso la Lettera Apostolica </a:t>
            </a:r>
            <a:r>
              <a:rPr lang="it-IT" sz="1800" dirty="0">
                <a:solidFill>
                  <a:schemeClr val="tx1"/>
                </a:solidFill>
              </a:rPr>
              <a:t>parte dalla pagina evangelica dell’</a:t>
            </a:r>
            <a:r>
              <a:rPr lang="it-IT" sz="1800" b="1" dirty="0">
                <a:solidFill>
                  <a:schemeClr val="tx1"/>
                </a:solidFill>
              </a:rPr>
              <a:t>adultera</a:t>
            </a:r>
            <a:r>
              <a:rPr lang="it-IT" sz="1800" dirty="0">
                <a:solidFill>
                  <a:schemeClr val="tx1"/>
                </a:solidFill>
              </a:rPr>
              <a:t>, in cui si incontrano, come scrive Sant’Agostino la misericordia e la miseria umana, ovvero Gesù e la donna che sta per essere lapidata, perché colta in flagrante adulterio. </a:t>
            </a:r>
            <a:endParaRPr lang="it-IT" sz="1800" dirty="0" smtClean="0">
              <a:solidFill>
                <a:schemeClr val="tx1"/>
              </a:solidFill>
            </a:endParaRPr>
          </a:p>
          <a:p>
            <a:pPr algn="just"/>
            <a:r>
              <a:rPr lang="it-IT" sz="1800" b="1" dirty="0" smtClean="0">
                <a:solidFill>
                  <a:srgbClr val="FF0000"/>
                </a:solidFill>
              </a:rPr>
              <a:t>Non </a:t>
            </a:r>
            <a:r>
              <a:rPr lang="it-IT" sz="1800" b="1" dirty="0">
                <a:solidFill>
                  <a:srgbClr val="FF0000"/>
                </a:solidFill>
              </a:rPr>
              <a:t>a caso nel discorso successivo </a:t>
            </a:r>
            <a:r>
              <a:rPr lang="it-IT" sz="1800" dirty="0">
                <a:solidFill>
                  <a:schemeClr val="tx1"/>
                </a:solidFill>
              </a:rPr>
              <a:t>che porta avanti, Papa Francesco, troviamo il riferimento ad un’altra donna, la </a:t>
            </a:r>
            <a:r>
              <a:rPr lang="it-IT" sz="1800" b="1" dirty="0">
                <a:solidFill>
                  <a:schemeClr val="tx1"/>
                </a:solidFill>
              </a:rPr>
              <a:t>Maddalena</a:t>
            </a:r>
            <a:r>
              <a:rPr lang="it-IT" sz="1800" dirty="0">
                <a:solidFill>
                  <a:schemeClr val="tx1"/>
                </a:solidFill>
              </a:rPr>
              <a:t>. La </a:t>
            </a:r>
            <a:r>
              <a:rPr lang="it-IT" sz="1800" dirty="0" err="1">
                <a:solidFill>
                  <a:schemeClr val="tx1"/>
                </a:solidFill>
              </a:rPr>
              <a:t>misercordia</a:t>
            </a:r>
            <a:r>
              <a:rPr lang="it-IT" sz="1800" dirty="0">
                <a:solidFill>
                  <a:schemeClr val="tx1"/>
                </a:solidFill>
              </a:rPr>
              <a:t> inizia proprio nel rivalutare e rispettare la dignità di ogni persona umana e soprattutto la donna.</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4</a:t>
            </a:fld>
            <a:endParaRPr lang="it-IT"/>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b="1" dirty="0" smtClean="0">
                <a:solidFill>
                  <a:srgbClr val="0070C0"/>
                </a:solidFill>
              </a:rPr>
              <a:t>Nell’adultera si incontrano la misericordia e la miseria umana</a:t>
            </a:r>
            <a:endParaRPr lang="it-IT" sz="2400" b="1" dirty="0">
              <a:solidFill>
                <a:srgbClr val="0070C0"/>
              </a:solidFill>
            </a:endParaRPr>
          </a:p>
        </p:txBody>
      </p:sp>
      <p:pic>
        <p:nvPicPr>
          <p:cNvPr id="2050" name="Picture 2" descr="C:\Users\Master\Desktop\m2.jpg"/>
          <p:cNvPicPr>
            <a:picLocks noChangeAspect="1" noChangeArrowheads="1"/>
          </p:cNvPicPr>
          <p:nvPr/>
        </p:nvPicPr>
        <p:blipFill>
          <a:blip r:embed="rId2" cstate="print"/>
          <a:srcRect/>
          <a:stretch>
            <a:fillRect/>
          </a:stretch>
        </p:blipFill>
        <p:spPr bwMode="auto">
          <a:xfrm>
            <a:off x="3347864" y="4797152"/>
            <a:ext cx="2476500" cy="18478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Effect transition="in" filter="wheel(4)">
                                      <p:cBhvr>
                                        <p:cTn id="14" dur="2000"/>
                                        <p:tgtEl>
                                          <p:spTgt spid="205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fade">
                                      <p:cBhvr>
                                        <p:cTn id="40" dur="1000"/>
                                        <p:tgtEl>
                                          <p:spTgt spid="3">
                                            <p:txEl>
                                              <p:pRg st="2" end="2"/>
                                            </p:txEl>
                                          </p:spTgt>
                                        </p:tgtEl>
                                      </p:cBhvr>
                                    </p:animEffect>
                                    <p:anim calcmode="lin" valueType="num">
                                      <p:cBhvr>
                                        <p:cTn id="4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4752528"/>
          </a:xfrm>
          <a:solidFill>
            <a:schemeClr val="accent1">
              <a:lumMod val="20000"/>
              <a:lumOff val="80000"/>
            </a:schemeClr>
          </a:solidFill>
          <a:ln w="25400">
            <a:solidFill>
              <a:schemeClr val="accent1"/>
            </a:solidFill>
          </a:ln>
        </p:spPr>
        <p:txBody>
          <a:bodyPr>
            <a:normAutofit/>
          </a:bodyPr>
          <a:lstStyle/>
          <a:p>
            <a:pPr algn="just"/>
            <a:r>
              <a:rPr lang="it-IT" sz="2000" b="1" dirty="0">
                <a:solidFill>
                  <a:schemeClr val="tx1"/>
                </a:solidFill>
              </a:rPr>
              <a:t>1. Celebrare e vivere la misericordia</a:t>
            </a:r>
          </a:p>
          <a:p>
            <a:pPr marL="269875" indent="-269875" algn="just"/>
            <a:r>
              <a:rPr lang="it-IT" sz="2000" b="1" dirty="0">
                <a:solidFill>
                  <a:schemeClr val="tx1"/>
                </a:solidFill>
              </a:rPr>
              <a:t>2. Il perdono segno visibile dell’amore del Padre. Nessun limite alla misericordia divina.</a:t>
            </a:r>
          </a:p>
          <a:p>
            <a:pPr algn="just"/>
            <a:r>
              <a:rPr lang="it-IT" sz="2000" b="1" dirty="0">
                <a:solidFill>
                  <a:schemeClr val="tx1"/>
                </a:solidFill>
              </a:rPr>
              <a:t>3. La misericordia suscita gioia e allontana ogni tristezza del cuore.</a:t>
            </a:r>
          </a:p>
          <a:p>
            <a:pPr algn="just"/>
            <a:r>
              <a:rPr lang="it-IT" sz="2000" b="1" dirty="0">
                <a:solidFill>
                  <a:schemeClr val="tx1"/>
                </a:solidFill>
              </a:rPr>
              <a:t>4. L’Anno Santo una benedizione abbondante del cielo</a:t>
            </a:r>
          </a:p>
          <a:p>
            <a:pPr algn="just"/>
            <a:r>
              <a:rPr lang="it-IT" sz="2000" b="1" dirty="0">
                <a:solidFill>
                  <a:schemeClr val="tx1"/>
                </a:solidFill>
              </a:rPr>
              <a:t>5. Il cammino della Chiesa post-giubilare: celebrare la misericordia di Dio.</a:t>
            </a:r>
          </a:p>
          <a:p>
            <a:pPr marL="269875" indent="-269875" algn="just"/>
            <a:r>
              <a:rPr lang="it-IT" sz="2000" b="1" dirty="0">
                <a:solidFill>
                  <a:schemeClr val="tx1"/>
                </a:solidFill>
              </a:rPr>
              <a:t>6. Comunicare la certezza che Dio ci ama e ci perdona, mediante l’ascolto della Parola di Dio e la sua presentazione.</a:t>
            </a:r>
          </a:p>
          <a:p>
            <a:pPr algn="just"/>
            <a:r>
              <a:rPr lang="it-IT" sz="2000" b="1" dirty="0">
                <a:solidFill>
                  <a:schemeClr val="tx1"/>
                </a:solidFill>
              </a:rPr>
              <a:t>7. Il valore insostituibile della Bibbia</a:t>
            </a:r>
          </a:p>
          <a:p>
            <a:pPr algn="just"/>
            <a:r>
              <a:rPr lang="it-IT" sz="2000" b="1" dirty="0">
                <a:solidFill>
                  <a:schemeClr val="tx1"/>
                </a:solidFill>
              </a:rPr>
              <a:t>8. Indispensabilità del sacramento della riconciliazione.</a:t>
            </a:r>
          </a:p>
          <a:p>
            <a:pPr algn="just"/>
            <a:r>
              <a:rPr lang="it-IT" sz="2000" b="1" dirty="0">
                <a:solidFill>
                  <a:schemeClr val="tx1"/>
                </a:solidFill>
              </a:rPr>
              <a:t>9. I missionari della misericordia. Continua la positiva esperienza.</a:t>
            </a:r>
          </a:p>
          <a:p>
            <a:pPr algn="just"/>
            <a:r>
              <a:rPr lang="it-IT" sz="2000" b="1" dirty="0">
                <a:solidFill>
                  <a:schemeClr val="tx1"/>
                </a:solidFill>
              </a:rPr>
              <a:t>10. Il sacerdote, ministro dell’accoglienza e testimoni della tenerezza di Dio</a:t>
            </a:r>
          </a:p>
          <a:p>
            <a:pPr algn="just"/>
            <a:r>
              <a:rPr lang="it-IT" sz="2000" b="1" dirty="0">
                <a:solidFill>
                  <a:schemeClr val="tx1"/>
                </a:solidFill>
              </a:rPr>
              <a:t>11. Centralità del sacramento della confessione</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5</a:t>
            </a:fld>
            <a:endParaRPr lang="it-IT"/>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b="1" dirty="0" smtClean="0">
                <a:solidFill>
                  <a:srgbClr val="0070C0"/>
                </a:solidFill>
              </a:rPr>
              <a:t>La lettera è </a:t>
            </a:r>
            <a:r>
              <a:rPr lang="it-IT" sz="2400" b="1" dirty="0">
                <a:solidFill>
                  <a:srgbClr val="0070C0"/>
                </a:solidFill>
              </a:rPr>
              <a:t>c</a:t>
            </a:r>
            <a:r>
              <a:rPr lang="it-IT" sz="2400" b="1" dirty="0" smtClean="0">
                <a:solidFill>
                  <a:srgbClr val="0070C0"/>
                </a:solidFill>
              </a:rPr>
              <a:t>omposta da 22 punti</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Effect transition="in" filter="fade">
                                      <p:cBhvr>
                                        <p:cTn id="49" dur="1000"/>
                                        <p:tgtEl>
                                          <p:spTgt spid="3">
                                            <p:txEl>
                                              <p:pRg st="4" end="4"/>
                                            </p:txEl>
                                          </p:spTgt>
                                        </p:tgtEl>
                                      </p:cBhvr>
                                    </p:animEffect>
                                    <p:anim calcmode="lin" valueType="num">
                                      <p:cBhvr>
                                        <p:cTn id="5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5" end="5"/>
                                            </p:txEl>
                                          </p:spTgt>
                                        </p:tgtEl>
                                        <p:attrNameLst>
                                          <p:attrName>style.visibility</p:attrName>
                                        </p:attrNameLst>
                                      </p:cBhvr>
                                      <p:to>
                                        <p:strVal val="visible"/>
                                      </p:to>
                                    </p:set>
                                    <p:animEffect transition="in" filter="fade">
                                      <p:cBhvr>
                                        <p:cTn id="56" dur="1000"/>
                                        <p:tgtEl>
                                          <p:spTgt spid="3">
                                            <p:txEl>
                                              <p:pRg st="5" end="5"/>
                                            </p:txEl>
                                          </p:spTgt>
                                        </p:tgtEl>
                                      </p:cBhvr>
                                    </p:animEffect>
                                    <p:anim calcmode="lin" valueType="num">
                                      <p:cBhvr>
                                        <p:cTn id="5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6" end="6"/>
                                            </p:txEl>
                                          </p:spTgt>
                                        </p:tgtEl>
                                        <p:attrNameLst>
                                          <p:attrName>style.visibility</p:attrName>
                                        </p:attrNameLst>
                                      </p:cBhvr>
                                      <p:to>
                                        <p:strVal val="visible"/>
                                      </p:to>
                                    </p:set>
                                    <p:animEffect transition="in" filter="fade">
                                      <p:cBhvr>
                                        <p:cTn id="63" dur="1000"/>
                                        <p:tgtEl>
                                          <p:spTgt spid="3">
                                            <p:txEl>
                                              <p:pRg st="6" end="6"/>
                                            </p:txEl>
                                          </p:spTgt>
                                        </p:tgtEl>
                                      </p:cBhvr>
                                    </p:animEffect>
                                    <p:anim calcmode="lin" valueType="num">
                                      <p:cBhvr>
                                        <p:cTn id="6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7" end="7"/>
                                            </p:txEl>
                                          </p:spTgt>
                                        </p:tgtEl>
                                        <p:attrNameLst>
                                          <p:attrName>style.visibility</p:attrName>
                                        </p:attrNameLst>
                                      </p:cBhvr>
                                      <p:to>
                                        <p:strVal val="visible"/>
                                      </p:to>
                                    </p:set>
                                    <p:animEffect transition="in" filter="fade">
                                      <p:cBhvr>
                                        <p:cTn id="70" dur="1000"/>
                                        <p:tgtEl>
                                          <p:spTgt spid="3">
                                            <p:txEl>
                                              <p:pRg st="7" end="7"/>
                                            </p:txEl>
                                          </p:spTgt>
                                        </p:tgtEl>
                                      </p:cBhvr>
                                    </p:animEffect>
                                    <p:anim calcmode="lin" valueType="num">
                                      <p:cBhvr>
                                        <p:cTn id="7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8" end="8"/>
                                            </p:txEl>
                                          </p:spTgt>
                                        </p:tgtEl>
                                        <p:attrNameLst>
                                          <p:attrName>style.visibility</p:attrName>
                                        </p:attrNameLst>
                                      </p:cBhvr>
                                      <p:to>
                                        <p:strVal val="visible"/>
                                      </p:to>
                                    </p:set>
                                    <p:animEffect transition="in" filter="fade">
                                      <p:cBhvr>
                                        <p:cTn id="77" dur="1000"/>
                                        <p:tgtEl>
                                          <p:spTgt spid="3">
                                            <p:txEl>
                                              <p:pRg st="8" end="8"/>
                                            </p:txEl>
                                          </p:spTgt>
                                        </p:tgtEl>
                                      </p:cBhvr>
                                    </p:animEffect>
                                    <p:anim calcmode="lin" valueType="num">
                                      <p:cBhvr>
                                        <p:cTn id="7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9" end="9"/>
                                            </p:txEl>
                                          </p:spTgt>
                                        </p:tgtEl>
                                        <p:attrNameLst>
                                          <p:attrName>style.visibility</p:attrName>
                                        </p:attrNameLst>
                                      </p:cBhvr>
                                      <p:to>
                                        <p:strVal val="visible"/>
                                      </p:to>
                                    </p:set>
                                    <p:animEffect transition="in" filter="fade">
                                      <p:cBhvr>
                                        <p:cTn id="84" dur="1000"/>
                                        <p:tgtEl>
                                          <p:spTgt spid="3">
                                            <p:txEl>
                                              <p:pRg st="9" end="9"/>
                                            </p:txEl>
                                          </p:spTgt>
                                        </p:tgtEl>
                                      </p:cBhvr>
                                    </p:animEffect>
                                    <p:anim calcmode="lin" valueType="num">
                                      <p:cBhvr>
                                        <p:cTn id="85"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0" end="10"/>
                                            </p:txEl>
                                          </p:spTgt>
                                        </p:tgtEl>
                                        <p:attrNameLst>
                                          <p:attrName>style.visibility</p:attrName>
                                        </p:attrNameLst>
                                      </p:cBhvr>
                                      <p:to>
                                        <p:strVal val="visible"/>
                                      </p:to>
                                    </p:set>
                                    <p:animEffect transition="in" filter="fade">
                                      <p:cBhvr>
                                        <p:cTn id="91" dur="1000"/>
                                        <p:tgtEl>
                                          <p:spTgt spid="3">
                                            <p:txEl>
                                              <p:pRg st="10" end="10"/>
                                            </p:txEl>
                                          </p:spTgt>
                                        </p:tgtEl>
                                      </p:cBhvr>
                                    </p:animEffect>
                                    <p:anim calcmode="lin" valueType="num">
                                      <p:cBhvr>
                                        <p:cTn id="9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4752528"/>
          </a:xfrm>
          <a:solidFill>
            <a:schemeClr val="accent1">
              <a:lumMod val="20000"/>
              <a:lumOff val="80000"/>
            </a:schemeClr>
          </a:solidFill>
          <a:ln w="25400">
            <a:solidFill>
              <a:schemeClr val="accent1"/>
            </a:solidFill>
          </a:ln>
        </p:spPr>
        <p:txBody>
          <a:bodyPr>
            <a:normAutofit/>
          </a:bodyPr>
          <a:lstStyle/>
          <a:p>
            <a:pPr marL="539750" indent="-539750" algn="just"/>
            <a:r>
              <a:rPr lang="it-IT" sz="2000" b="1" dirty="0" smtClean="0">
                <a:solidFill>
                  <a:schemeClr val="tx1"/>
                </a:solidFill>
              </a:rPr>
              <a:t>12. Concessione </a:t>
            </a:r>
            <a:r>
              <a:rPr lang="it-IT" sz="2000" b="1" dirty="0">
                <a:solidFill>
                  <a:schemeClr val="tx1"/>
                </a:solidFill>
              </a:rPr>
              <a:t>a tutti i sacerdoti di assolvere dal peccato di aborto. </a:t>
            </a:r>
            <a:endParaRPr lang="it-IT" sz="2000" b="1" dirty="0" smtClean="0">
              <a:solidFill>
                <a:schemeClr val="tx1"/>
              </a:solidFill>
            </a:endParaRPr>
          </a:p>
          <a:p>
            <a:pPr marL="539750" indent="-539750" algn="just"/>
            <a:r>
              <a:rPr lang="it-IT" sz="2000" b="1" dirty="0">
                <a:solidFill>
                  <a:schemeClr val="tx1"/>
                </a:solidFill>
              </a:rPr>
              <a:t> </a:t>
            </a:r>
            <a:r>
              <a:rPr lang="it-IT" sz="2000" b="1" dirty="0" smtClean="0">
                <a:solidFill>
                  <a:schemeClr val="tx1"/>
                </a:solidFill>
              </a:rPr>
              <a:t>      La   Fraternità </a:t>
            </a:r>
            <a:r>
              <a:rPr lang="it-IT" sz="2000" b="1" dirty="0">
                <a:solidFill>
                  <a:schemeClr val="tx1"/>
                </a:solidFill>
              </a:rPr>
              <a:t>di Pio X.</a:t>
            </a:r>
          </a:p>
          <a:p>
            <a:pPr algn="just"/>
            <a:r>
              <a:rPr lang="it-IT" sz="2000" b="1" dirty="0">
                <a:solidFill>
                  <a:schemeClr val="tx1"/>
                </a:solidFill>
              </a:rPr>
              <a:t>13. </a:t>
            </a:r>
            <a:r>
              <a:rPr lang="it-IT" sz="2000" b="1" dirty="0" smtClean="0">
                <a:solidFill>
                  <a:schemeClr val="tx1"/>
                </a:solidFill>
              </a:rPr>
              <a:t> La </a:t>
            </a:r>
            <a:r>
              <a:rPr lang="it-IT" sz="2000" b="1" dirty="0">
                <a:solidFill>
                  <a:schemeClr val="tx1"/>
                </a:solidFill>
              </a:rPr>
              <a:t>consolazione: volto della misericordia</a:t>
            </a:r>
          </a:p>
          <a:p>
            <a:pPr algn="just"/>
            <a:r>
              <a:rPr lang="it-IT" sz="2000" b="1" dirty="0">
                <a:solidFill>
                  <a:schemeClr val="tx1"/>
                </a:solidFill>
              </a:rPr>
              <a:t>14. </a:t>
            </a:r>
            <a:r>
              <a:rPr lang="it-IT" sz="2000" b="1" dirty="0" smtClean="0">
                <a:solidFill>
                  <a:schemeClr val="tx1"/>
                </a:solidFill>
              </a:rPr>
              <a:t> L’importanza </a:t>
            </a:r>
            <a:r>
              <a:rPr lang="it-IT" sz="2000" b="1" dirty="0">
                <a:solidFill>
                  <a:schemeClr val="tx1"/>
                </a:solidFill>
              </a:rPr>
              <a:t>della famiglia</a:t>
            </a:r>
          </a:p>
          <a:p>
            <a:pPr algn="just"/>
            <a:r>
              <a:rPr lang="it-IT" sz="2000" b="1" dirty="0">
                <a:solidFill>
                  <a:schemeClr val="tx1"/>
                </a:solidFill>
              </a:rPr>
              <a:t>15. </a:t>
            </a:r>
            <a:r>
              <a:rPr lang="it-IT" sz="2000" b="1" dirty="0" smtClean="0">
                <a:solidFill>
                  <a:schemeClr val="tx1"/>
                </a:solidFill>
              </a:rPr>
              <a:t> Il </a:t>
            </a:r>
            <a:r>
              <a:rPr lang="it-IT" sz="2000" b="1" dirty="0">
                <a:solidFill>
                  <a:schemeClr val="tx1"/>
                </a:solidFill>
              </a:rPr>
              <a:t>tema della morte</a:t>
            </a:r>
          </a:p>
          <a:p>
            <a:pPr algn="just"/>
            <a:r>
              <a:rPr lang="it-IT" sz="2000" b="1" dirty="0">
                <a:solidFill>
                  <a:schemeClr val="tx1"/>
                </a:solidFill>
              </a:rPr>
              <a:t>16. </a:t>
            </a:r>
            <a:r>
              <a:rPr lang="it-IT" sz="2000" b="1" dirty="0" smtClean="0">
                <a:solidFill>
                  <a:schemeClr val="tx1"/>
                </a:solidFill>
              </a:rPr>
              <a:t> Aprire la </a:t>
            </a:r>
            <a:r>
              <a:rPr lang="it-IT" sz="2000" b="1" dirty="0">
                <a:solidFill>
                  <a:schemeClr val="tx1"/>
                </a:solidFill>
              </a:rPr>
              <a:t>porta del cuore</a:t>
            </a:r>
          </a:p>
          <a:p>
            <a:pPr algn="just"/>
            <a:r>
              <a:rPr lang="it-IT" sz="2000" b="1" dirty="0" smtClean="0">
                <a:solidFill>
                  <a:schemeClr val="tx1"/>
                </a:solidFill>
              </a:rPr>
              <a:t>17.  </a:t>
            </a:r>
            <a:r>
              <a:rPr lang="it-IT" sz="2000" b="1" dirty="0">
                <a:solidFill>
                  <a:schemeClr val="tx1"/>
                </a:solidFill>
              </a:rPr>
              <a:t>I segni nascosti della carità</a:t>
            </a:r>
          </a:p>
          <a:p>
            <a:pPr algn="just"/>
            <a:r>
              <a:rPr lang="it-IT" sz="2000" b="1" dirty="0">
                <a:solidFill>
                  <a:schemeClr val="tx1"/>
                </a:solidFill>
              </a:rPr>
              <a:t>18. </a:t>
            </a:r>
            <a:r>
              <a:rPr lang="it-IT" sz="2000" b="1" dirty="0" smtClean="0">
                <a:solidFill>
                  <a:schemeClr val="tx1"/>
                </a:solidFill>
              </a:rPr>
              <a:t> La </a:t>
            </a:r>
            <a:r>
              <a:rPr lang="it-IT" sz="2000" b="1" dirty="0">
                <a:solidFill>
                  <a:schemeClr val="tx1"/>
                </a:solidFill>
              </a:rPr>
              <a:t>fantasia della misericordia</a:t>
            </a:r>
          </a:p>
          <a:p>
            <a:pPr algn="just"/>
            <a:r>
              <a:rPr lang="it-IT" sz="2000" b="1" dirty="0">
                <a:solidFill>
                  <a:schemeClr val="tx1"/>
                </a:solidFill>
              </a:rPr>
              <a:t>19. </a:t>
            </a:r>
            <a:r>
              <a:rPr lang="it-IT" sz="2000" b="1" dirty="0" smtClean="0">
                <a:solidFill>
                  <a:schemeClr val="tx1"/>
                </a:solidFill>
              </a:rPr>
              <a:t> Le </a:t>
            </a:r>
            <a:r>
              <a:rPr lang="it-IT" sz="2000" b="1" dirty="0">
                <a:solidFill>
                  <a:schemeClr val="tx1"/>
                </a:solidFill>
              </a:rPr>
              <a:t>opere di misericordia</a:t>
            </a:r>
          </a:p>
          <a:p>
            <a:pPr algn="just"/>
            <a:r>
              <a:rPr lang="it-IT" sz="2000" b="1" dirty="0">
                <a:solidFill>
                  <a:schemeClr val="tx1"/>
                </a:solidFill>
              </a:rPr>
              <a:t>20. </a:t>
            </a:r>
            <a:r>
              <a:rPr lang="it-IT" sz="2000" b="1" dirty="0" smtClean="0">
                <a:solidFill>
                  <a:schemeClr val="tx1"/>
                </a:solidFill>
              </a:rPr>
              <a:t> La </a:t>
            </a:r>
            <a:r>
              <a:rPr lang="it-IT" sz="2000" b="1" dirty="0">
                <a:solidFill>
                  <a:schemeClr val="tx1"/>
                </a:solidFill>
              </a:rPr>
              <a:t>cultura della misericordia</a:t>
            </a:r>
          </a:p>
          <a:p>
            <a:pPr marL="449263" indent="-449263" algn="just"/>
            <a:r>
              <a:rPr lang="it-IT" sz="2000" b="1" dirty="0">
                <a:solidFill>
                  <a:schemeClr val="tx1"/>
                </a:solidFill>
              </a:rPr>
              <a:t>21. </a:t>
            </a:r>
            <a:r>
              <a:rPr lang="it-IT" sz="2000" b="1" dirty="0" smtClean="0">
                <a:solidFill>
                  <a:schemeClr val="tx1"/>
                </a:solidFill>
              </a:rPr>
              <a:t> Il </a:t>
            </a:r>
            <a:r>
              <a:rPr lang="it-IT" sz="2000" b="1" dirty="0">
                <a:solidFill>
                  <a:schemeClr val="tx1"/>
                </a:solidFill>
              </a:rPr>
              <a:t>dopo giubileo è tempo ugualmente di misericordia. Una giornata tutta per i poveri.</a:t>
            </a:r>
          </a:p>
          <a:p>
            <a:pPr algn="just"/>
            <a:r>
              <a:rPr lang="it-IT" sz="2000" b="1" dirty="0">
                <a:solidFill>
                  <a:schemeClr val="tx1"/>
                </a:solidFill>
              </a:rPr>
              <a:t>22. </a:t>
            </a:r>
            <a:r>
              <a:rPr lang="it-IT" sz="2000" b="1" dirty="0" smtClean="0">
                <a:solidFill>
                  <a:schemeClr val="tx1"/>
                </a:solidFill>
              </a:rPr>
              <a:t> Maria</a:t>
            </a:r>
            <a:r>
              <a:rPr lang="it-IT" sz="2000" b="1" dirty="0">
                <a:solidFill>
                  <a:schemeClr val="tx1"/>
                </a:solidFill>
              </a:rPr>
              <a:t>, strada maestra della misericordia.</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6</a:t>
            </a:fld>
            <a:endParaRPr lang="it-IT"/>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b="1" dirty="0" smtClean="0">
                <a:solidFill>
                  <a:srgbClr val="0070C0"/>
                </a:solidFill>
              </a:rPr>
              <a:t>La lettera è </a:t>
            </a:r>
            <a:r>
              <a:rPr lang="it-IT" sz="2400" b="1" dirty="0">
                <a:solidFill>
                  <a:srgbClr val="0070C0"/>
                </a:solidFill>
              </a:rPr>
              <a:t>c</a:t>
            </a:r>
            <a:r>
              <a:rPr lang="it-IT" sz="2400" b="1" dirty="0" smtClean="0">
                <a:solidFill>
                  <a:srgbClr val="0070C0"/>
                </a:solidFill>
              </a:rPr>
              <a:t>omposta da 22 punti</a:t>
            </a:r>
            <a:endParaRPr lang="it-IT" sz="2400" b="1" dirty="0">
              <a:solidFill>
                <a:srgbClr val="0070C0"/>
              </a:solidFill>
            </a:endParaRPr>
          </a:p>
        </p:txBody>
      </p:sp>
      <p:pic>
        <p:nvPicPr>
          <p:cNvPr id="3074" name="Picture 2" descr="C:\Users\Master\Desktop\m5.jpg"/>
          <p:cNvPicPr>
            <a:picLocks noChangeAspect="1" noChangeArrowheads="1"/>
          </p:cNvPicPr>
          <p:nvPr/>
        </p:nvPicPr>
        <p:blipFill>
          <a:blip r:embed="rId2" cstate="print"/>
          <a:srcRect/>
          <a:stretch>
            <a:fillRect/>
          </a:stretch>
        </p:blipFill>
        <p:spPr bwMode="auto">
          <a:xfrm>
            <a:off x="5220072" y="2204864"/>
            <a:ext cx="3672408" cy="2855664"/>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Effect transition="in" filter="wheel(4)">
                                      <p:cBhvr>
                                        <p:cTn id="14" dur="2000"/>
                                        <p:tgtEl>
                                          <p:spTgt spid="307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fade">
                                      <p:cBhvr>
                                        <p:cTn id="40" dur="1000"/>
                                        <p:tgtEl>
                                          <p:spTgt spid="3">
                                            <p:txEl>
                                              <p:pRg st="2" end="2"/>
                                            </p:txEl>
                                          </p:spTgt>
                                        </p:tgtEl>
                                      </p:cBhvr>
                                    </p:animEffect>
                                    <p:anim calcmode="lin" valueType="num">
                                      <p:cBhvr>
                                        <p:cTn id="4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Effect transition="in" filter="fade">
                                      <p:cBhvr>
                                        <p:cTn id="47" dur="1000"/>
                                        <p:tgtEl>
                                          <p:spTgt spid="3">
                                            <p:txEl>
                                              <p:pRg st="3" end="3"/>
                                            </p:txEl>
                                          </p:spTgt>
                                        </p:tgtEl>
                                      </p:cBhvr>
                                    </p:animEffect>
                                    <p:anim calcmode="lin" valueType="num">
                                      <p:cBhvr>
                                        <p:cTn id="4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4" end="4"/>
                                            </p:txEl>
                                          </p:spTgt>
                                        </p:tgtEl>
                                        <p:attrNameLst>
                                          <p:attrName>style.visibility</p:attrName>
                                        </p:attrNameLst>
                                      </p:cBhvr>
                                      <p:to>
                                        <p:strVal val="visible"/>
                                      </p:to>
                                    </p:set>
                                    <p:animEffect transition="in" filter="fade">
                                      <p:cBhvr>
                                        <p:cTn id="54" dur="1000"/>
                                        <p:tgtEl>
                                          <p:spTgt spid="3">
                                            <p:txEl>
                                              <p:pRg st="4" end="4"/>
                                            </p:txEl>
                                          </p:spTgt>
                                        </p:tgtEl>
                                      </p:cBhvr>
                                    </p:animEffect>
                                    <p:anim calcmode="lin" valueType="num">
                                      <p:cBhvr>
                                        <p:cTn id="5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3">
                                            <p:txEl>
                                              <p:pRg st="5" end="5"/>
                                            </p:txEl>
                                          </p:spTgt>
                                        </p:tgtEl>
                                        <p:attrNameLst>
                                          <p:attrName>style.visibility</p:attrName>
                                        </p:attrNameLst>
                                      </p:cBhvr>
                                      <p:to>
                                        <p:strVal val="visible"/>
                                      </p:to>
                                    </p:set>
                                    <p:animEffect transition="in" filter="fade">
                                      <p:cBhvr>
                                        <p:cTn id="61" dur="1000"/>
                                        <p:tgtEl>
                                          <p:spTgt spid="3">
                                            <p:txEl>
                                              <p:pRg st="5" end="5"/>
                                            </p:txEl>
                                          </p:spTgt>
                                        </p:tgtEl>
                                      </p:cBhvr>
                                    </p:animEffect>
                                    <p:anim calcmode="lin" valueType="num">
                                      <p:cBhvr>
                                        <p:cTn id="6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3">
                                            <p:txEl>
                                              <p:pRg st="6" end="6"/>
                                            </p:txEl>
                                          </p:spTgt>
                                        </p:tgtEl>
                                        <p:attrNameLst>
                                          <p:attrName>style.visibility</p:attrName>
                                        </p:attrNameLst>
                                      </p:cBhvr>
                                      <p:to>
                                        <p:strVal val="visible"/>
                                      </p:to>
                                    </p:set>
                                    <p:animEffect transition="in" filter="fade">
                                      <p:cBhvr>
                                        <p:cTn id="68" dur="1000"/>
                                        <p:tgtEl>
                                          <p:spTgt spid="3">
                                            <p:txEl>
                                              <p:pRg st="6" end="6"/>
                                            </p:txEl>
                                          </p:spTgt>
                                        </p:tgtEl>
                                      </p:cBhvr>
                                    </p:animEffect>
                                    <p:anim calcmode="lin" valueType="num">
                                      <p:cBhvr>
                                        <p:cTn id="6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3">
                                            <p:txEl>
                                              <p:pRg st="7" end="7"/>
                                            </p:txEl>
                                          </p:spTgt>
                                        </p:tgtEl>
                                        <p:attrNameLst>
                                          <p:attrName>style.visibility</p:attrName>
                                        </p:attrNameLst>
                                      </p:cBhvr>
                                      <p:to>
                                        <p:strVal val="visible"/>
                                      </p:to>
                                    </p:set>
                                    <p:animEffect transition="in" filter="fade">
                                      <p:cBhvr>
                                        <p:cTn id="75" dur="1000"/>
                                        <p:tgtEl>
                                          <p:spTgt spid="3">
                                            <p:txEl>
                                              <p:pRg st="7" end="7"/>
                                            </p:txEl>
                                          </p:spTgt>
                                        </p:tgtEl>
                                      </p:cBhvr>
                                    </p:animEffect>
                                    <p:anim calcmode="lin" valueType="num">
                                      <p:cBhvr>
                                        <p:cTn id="7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7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grpId="0" nodeType="clickEffect">
                                  <p:stCondLst>
                                    <p:cond delay="0"/>
                                  </p:stCondLst>
                                  <p:childTnLst>
                                    <p:set>
                                      <p:cBhvr>
                                        <p:cTn id="81" dur="1" fill="hold">
                                          <p:stCondLst>
                                            <p:cond delay="0"/>
                                          </p:stCondLst>
                                        </p:cTn>
                                        <p:tgtEl>
                                          <p:spTgt spid="3">
                                            <p:txEl>
                                              <p:pRg st="8" end="8"/>
                                            </p:txEl>
                                          </p:spTgt>
                                        </p:tgtEl>
                                        <p:attrNameLst>
                                          <p:attrName>style.visibility</p:attrName>
                                        </p:attrNameLst>
                                      </p:cBhvr>
                                      <p:to>
                                        <p:strVal val="visible"/>
                                      </p:to>
                                    </p:set>
                                    <p:animEffect transition="in" filter="fade">
                                      <p:cBhvr>
                                        <p:cTn id="82" dur="1000"/>
                                        <p:tgtEl>
                                          <p:spTgt spid="3">
                                            <p:txEl>
                                              <p:pRg st="8" end="8"/>
                                            </p:txEl>
                                          </p:spTgt>
                                        </p:tgtEl>
                                      </p:cBhvr>
                                    </p:animEffect>
                                    <p:anim calcmode="lin" valueType="num">
                                      <p:cBhvr>
                                        <p:cTn id="8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8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42" presetClass="entr" presetSubtype="0" fill="hold" grpId="0" nodeType="clickEffect">
                                  <p:stCondLst>
                                    <p:cond delay="0"/>
                                  </p:stCondLst>
                                  <p:childTnLst>
                                    <p:set>
                                      <p:cBhvr>
                                        <p:cTn id="88" dur="1" fill="hold">
                                          <p:stCondLst>
                                            <p:cond delay="0"/>
                                          </p:stCondLst>
                                        </p:cTn>
                                        <p:tgtEl>
                                          <p:spTgt spid="3">
                                            <p:txEl>
                                              <p:pRg st="9" end="9"/>
                                            </p:txEl>
                                          </p:spTgt>
                                        </p:tgtEl>
                                        <p:attrNameLst>
                                          <p:attrName>style.visibility</p:attrName>
                                        </p:attrNameLst>
                                      </p:cBhvr>
                                      <p:to>
                                        <p:strVal val="visible"/>
                                      </p:to>
                                    </p:set>
                                    <p:animEffect transition="in" filter="fade">
                                      <p:cBhvr>
                                        <p:cTn id="89" dur="1000"/>
                                        <p:tgtEl>
                                          <p:spTgt spid="3">
                                            <p:txEl>
                                              <p:pRg st="9" end="9"/>
                                            </p:txEl>
                                          </p:spTgt>
                                        </p:tgtEl>
                                      </p:cBhvr>
                                    </p:animEffect>
                                    <p:anim calcmode="lin" valueType="num">
                                      <p:cBhvr>
                                        <p:cTn id="9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9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grpId="0" nodeType="clickEffect">
                                  <p:stCondLst>
                                    <p:cond delay="0"/>
                                  </p:stCondLst>
                                  <p:childTnLst>
                                    <p:set>
                                      <p:cBhvr>
                                        <p:cTn id="95" dur="1" fill="hold">
                                          <p:stCondLst>
                                            <p:cond delay="0"/>
                                          </p:stCondLst>
                                        </p:cTn>
                                        <p:tgtEl>
                                          <p:spTgt spid="3">
                                            <p:txEl>
                                              <p:pRg st="10" end="10"/>
                                            </p:txEl>
                                          </p:spTgt>
                                        </p:tgtEl>
                                        <p:attrNameLst>
                                          <p:attrName>style.visibility</p:attrName>
                                        </p:attrNameLst>
                                      </p:cBhvr>
                                      <p:to>
                                        <p:strVal val="visible"/>
                                      </p:to>
                                    </p:set>
                                    <p:animEffect transition="in" filter="fade">
                                      <p:cBhvr>
                                        <p:cTn id="96" dur="1000"/>
                                        <p:tgtEl>
                                          <p:spTgt spid="3">
                                            <p:txEl>
                                              <p:pRg st="10" end="10"/>
                                            </p:txEl>
                                          </p:spTgt>
                                        </p:tgtEl>
                                      </p:cBhvr>
                                    </p:animEffect>
                                    <p:anim calcmode="lin" valueType="num">
                                      <p:cBhvr>
                                        <p:cTn id="97"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98"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42" presetClass="entr" presetSubtype="0" fill="hold" grpId="0" nodeType="clickEffect">
                                  <p:stCondLst>
                                    <p:cond delay="0"/>
                                  </p:stCondLst>
                                  <p:childTnLst>
                                    <p:set>
                                      <p:cBhvr>
                                        <p:cTn id="102" dur="1" fill="hold">
                                          <p:stCondLst>
                                            <p:cond delay="0"/>
                                          </p:stCondLst>
                                        </p:cTn>
                                        <p:tgtEl>
                                          <p:spTgt spid="3">
                                            <p:txEl>
                                              <p:pRg st="11" end="11"/>
                                            </p:txEl>
                                          </p:spTgt>
                                        </p:tgtEl>
                                        <p:attrNameLst>
                                          <p:attrName>style.visibility</p:attrName>
                                        </p:attrNameLst>
                                      </p:cBhvr>
                                      <p:to>
                                        <p:strVal val="visible"/>
                                      </p:to>
                                    </p:set>
                                    <p:animEffect transition="in" filter="fade">
                                      <p:cBhvr>
                                        <p:cTn id="103" dur="1000"/>
                                        <p:tgtEl>
                                          <p:spTgt spid="3">
                                            <p:txEl>
                                              <p:pRg st="11" end="11"/>
                                            </p:txEl>
                                          </p:spTgt>
                                        </p:tgtEl>
                                      </p:cBhvr>
                                    </p:animEffect>
                                    <p:anim calcmode="lin" valueType="num">
                                      <p:cBhvr>
                                        <p:cTn id="104"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105"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2016224"/>
          </a:xfrm>
          <a:solidFill>
            <a:schemeClr val="accent1">
              <a:lumMod val="20000"/>
              <a:lumOff val="80000"/>
            </a:schemeClr>
          </a:solidFill>
          <a:ln w="25400">
            <a:solidFill>
              <a:schemeClr val="accent1"/>
            </a:solidFill>
          </a:ln>
        </p:spPr>
        <p:txBody>
          <a:bodyPr>
            <a:normAutofit/>
          </a:bodyPr>
          <a:lstStyle/>
          <a:p>
            <a:pPr algn="just"/>
            <a:r>
              <a:rPr lang="it-IT" sz="2000" b="1" dirty="0" smtClean="0">
                <a:solidFill>
                  <a:srgbClr val="FF0000"/>
                </a:solidFill>
              </a:rPr>
              <a:t>La </a:t>
            </a:r>
            <a:r>
              <a:rPr lang="it-IT" sz="2000" b="1" dirty="0">
                <a:solidFill>
                  <a:srgbClr val="FF0000"/>
                </a:solidFill>
              </a:rPr>
              <a:t>misericordia chiede di essere ancora celebrata e vissuta </a:t>
            </a:r>
            <a:r>
              <a:rPr lang="it-IT" sz="2000" dirty="0">
                <a:solidFill>
                  <a:schemeClr val="tx1"/>
                </a:solidFill>
              </a:rPr>
              <a:t>nelle nostre comunità. La misericordia, infatti, non può essere una parentesi nella vita della Chiesa, ma costituisce la sua stessa esistenza, che rende manifesta e tangibile la verità profonda del Vangelo. </a:t>
            </a:r>
            <a:endParaRPr lang="it-IT" sz="2000" dirty="0" smtClean="0">
              <a:solidFill>
                <a:schemeClr val="tx1"/>
              </a:solidFill>
            </a:endParaRPr>
          </a:p>
          <a:p>
            <a:pPr algn="just"/>
            <a:r>
              <a:rPr lang="it-IT" sz="2000" b="1" dirty="0" smtClean="0">
                <a:solidFill>
                  <a:srgbClr val="FF0000"/>
                </a:solidFill>
              </a:rPr>
              <a:t>Tutto </a:t>
            </a:r>
            <a:r>
              <a:rPr lang="it-IT" sz="2000" b="1" dirty="0">
                <a:solidFill>
                  <a:srgbClr val="FF0000"/>
                </a:solidFill>
              </a:rPr>
              <a:t>si rivela nella misericordia</a:t>
            </a:r>
            <a:r>
              <a:rPr lang="it-IT" sz="2000" dirty="0">
                <a:solidFill>
                  <a:schemeClr val="tx1"/>
                </a:solidFill>
              </a:rPr>
              <a:t>; tutto si risolve nell’amore misericordioso del Padre.</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7</a:t>
            </a:fld>
            <a:endParaRPr lang="it-IT"/>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b="1" dirty="0" smtClean="0">
                <a:solidFill>
                  <a:srgbClr val="0070C0"/>
                </a:solidFill>
              </a:rPr>
              <a:t>1. Celebrare e vivere la misericordia</a:t>
            </a:r>
            <a:endParaRPr lang="it-IT" sz="2400" b="1" dirty="0">
              <a:solidFill>
                <a:srgbClr val="0070C0"/>
              </a:solidFill>
            </a:endParaRPr>
          </a:p>
        </p:txBody>
      </p:sp>
      <p:pic>
        <p:nvPicPr>
          <p:cNvPr id="4098" name="Picture 2" descr="C:\Users\Master\Desktop\m3.jpg"/>
          <p:cNvPicPr>
            <a:picLocks noChangeAspect="1" noChangeArrowheads="1"/>
          </p:cNvPicPr>
          <p:nvPr/>
        </p:nvPicPr>
        <p:blipFill>
          <a:blip r:embed="rId2" cstate="print"/>
          <a:srcRect/>
          <a:stretch>
            <a:fillRect/>
          </a:stretch>
        </p:blipFill>
        <p:spPr bwMode="auto">
          <a:xfrm>
            <a:off x="2555776" y="3789040"/>
            <a:ext cx="4032448" cy="2688299"/>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Effect transition="in" filter="wheel(4)">
                                      <p:cBhvr>
                                        <p:cTn id="14" dur="2000"/>
                                        <p:tgtEl>
                                          <p:spTgt spid="409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844824"/>
            <a:ext cx="8640960" cy="2016224"/>
          </a:xfrm>
          <a:solidFill>
            <a:schemeClr val="accent1">
              <a:lumMod val="20000"/>
              <a:lumOff val="80000"/>
            </a:schemeClr>
          </a:solidFill>
          <a:ln w="25400">
            <a:solidFill>
              <a:schemeClr val="accent1"/>
            </a:solidFill>
          </a:ln>
        </p:spPr>
        <p:txBody>
          <a:bodyPr>
            <a:normAutofit/>
          </a:bodyPr>
          <a:lstStyle/>
          <a:p>
            <a:pPr algn="just"/>
            <a:r>
              <a:rPr lang="it-IT" sz="2000" b="1" dirty="0" smtClean="0">
                <a:solidFill>
                  <a:srgbClr val="FF0000"/>
                </a:solidFill>
              </a:rPr>
              <a:t>Il </a:t>
            </a:r>
            <a:r>
              <a:rPr lang="it-IT" sz="2000" b="1" dirty="0">
                <a:solidFill>
                  <a:srgbClr val="FF0000"/>
                </a:solidFill>
              </a:rPr>
              <a:t>perdono è il segno più visibile dell’amore del Padre</a:t>
            </a:r>
            <a:r>
              <a:rPr lang="it-IT" sz="2000" dirty="0">
                <a:solidFill>
                  <a:schemeClr val="tx1"/>
                </a:solidFill>
              </a:rPr>
              <a:t>, che Gesù ha voluto rivelare in tutta la sua vita.  Niente di quanto un peccatore pentito pone dinanzi alla misericordia di Dio può rimanere senza l’abbraccio del suo perdono. </a:t>
            </a:r>
            <a:endParaRPr lang="it-IT" sz="2000" dirty="0" smtClean="0">
              <a:solidFill>
                <a:schemeClr val="tx1"/>
              </a:solidFill>
            </a:endParaRPr>
          </a:p>
          <a:p>
            <a:pPr algn="just"/>
            <a:r>
              <a:rPr lang="it-IT" sz="2000" b="1" dirty="0" smtClean="0">
                <a:solidFill>
                  <a:srgbClr val="FF0000"/>
                </a:solidFill>
              </a:rPr>
              <a:t>È </a:t>
            </a:r>
            <a:r>
              <a:rPr lang="it-IT" sz="2000" b="1" dirty="0">
                <a:solidFill>
                  <a:srgbClr val="FF0000"/>
                </a:solidFill>
              </a:rPr>
              <a:t>per questo motivo </a:t>
            </a:r>
            <a:r>
              <a:rPr lang="it-IT" sz="2000" dirty="0">
                <a:solidFill>
                  <a:schemeClr val="tx1"/>
                </a:solidFill>
              </a:rPr>
              <a:t>che nessuno di noi può porre condizioni alla misericordia; essa rimane sempre un atto di gratuità del Padre celeste, un amore incondizionato e immeritato.</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8</a:t>
            </a:fld>
            <a:endParaRPr lang="it-IT"/>
          </a:p>
        </p:txBody>
      </p:sp>
      <p:sp>
        <p:nvSpPr>
          <p:cNvPr id="8" name="CasellaDiTesto 7"/>
          <p:cNvSpPr txBox="1"/>
          <p:nvPr/>
        </p:nvSpPr>
        <p:spPr>
          <a:xfrm>
            <a:off x="251520" y="980728"/>
            <a:ext cx="8640960" cy="830997"/>
          </a:xfrm>
          <a:prstGeom prst="rect">
            <a:avLst/>
          </a:prstGeom>
          <a:noFill/>
        </p:spPr>
        <p:txBody>
          <a:bodyPr wrap="square" rtlCol="0">
            <a:spAutoFit/>
          </a:bodyPr>
          <a:lstStyle/>
          <a:p>
            <a:pPr algn="ctr"/>
            <a:r>
              <a:rPr lang="it-IT" sz="2400" b="1" dirty="0" smtClean="0">
                <a:solidFill>
                  <a:srgbClr val="0070C0"/>
                </a:solidFill>
              </a:rPr>
              <a:t>2. Il perdono segno visibile dell’amore del Padre. </a:t>
            </a:r>
          </a:p>
          <a:p>
            <a:pPr algn="ctr"/>
            <a:r>
              <a:rPr lang="it-IT" sz="2400" b="1" dirty="0" smtClean="0">
                <a:solidFill>
                  <a:srgbClr val="0070C0"/>
                </a:solidFill>
              </a:rPr>
              <a:t>Nessun limite alla misericordia divina</a:t>
            </a:r>
            <a:endParaRPr lang="it-IT" sz="2400" b="1" dirty="0">
              <a:solidFill>
                <a:srgbClr val="0070C0"/>
              </a:solidFill>
            </a:endParaRPr>
          </a:p>
        </p:txBody>
      </p:sp>
      <p:pic>
        <p:nvPicPr>
          <p:cNvPr id="5122" name="Picture 2" descr="C:\Users\Master\Desktop\m6.jpg"/>
          <p:cNvPicPr>
            <a:picLocks noChangeAspect="1" noChangeArrowheads="1"/>
          </p:cNvPicPr>
          <p:nvPr/>
        </p:nvPicPr>
        <p:blipFill>
          <a:blip r:embed="rId2" cstate="print"/>
          <a:srcRect/>
          <a:stretch>
            <a:fillRect/>
          </a:stretch>
        </p:blipFill>
        <p:spPr bwMode="auto">
          <a:xfrm>
            <a:off x="2627784" y="4005064"/>
            <a:ext cx="3773856" cy="244827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5122"/>
                                        </p:tgtEl>
                                        <p:attrNameLst>
                                          <p:attrName>style.visibility</p:attrName>
                                        </p:attrNameLst>
                                      </p:cBhvr>
                                      <p:to>
                                        <p:strVal val="visible"/>
                                      </p:to>
                                    </p:set>
                                    <p:animEffect transition="in" filter="wheel(4)">
                                      <p:cBhvr>
                                        <p:cTn id="14" dur="2000"/>
                                        <p:tgtEl>
                                          <p:spTgt spid="512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008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a:t>
            </a:r>
            <a:r>
              <a:rPr lang="it-IT" sz="5300" b="1" dirty="0" smtClean="0">
                <a:solidFill>
                  <a:srgbClr val="FF0000"/>
                </a:solidFill>
              </a:rPr>
              <a:t>MISERICORDIA ET MISERA”</a:t>
            </a:r>
            <a:br>
              <a:rPr lang="it-IT" sz="5300" b="1" dirty="0" smtClean="0">
                <a:solidFill>
                  <a:srgbClr val="FF0000"/>
                </a:solidFill>
              </a:rPr>
            </a:br>
            <a:endParaRPr lang="it-IT" b="1" dirty="0">
              <a:solidFill>
                <a:srgbClr val="FF0000"/>
              </a:solidFill>
            </a:endParaRPr>
          </a:p>
        </p:txBody>
      </p:sp>
      <p:sp>
        <p:nvSpPr>
          <p:cNvPr id="3" name="Sottotitolo 2"/>
          <p:cNvSpPr>
            <a:spLocks noGrp="1"/>
          </p:cNvSpPr>
          <p:nvPr>
            <p:ph type="subTitle" idx="1"/>
          </p:nvPr>
        </p:nvSpPr>
        <p:spPr>
          <a:xfrm>
            <a:off x="251520" y="1556792"/>
            <a:ext cx="8640960" cy="4752528"/>
          </a:xfrm>
          <a:solidFill>
            <a:schemeClr val="accent1">
              <a:lumMod val="20000"/>
              <a:lumOff val="80000"/>
            </a:schemeClr>
          </a:solidFill>
          <a:ln w="25400">
            <a:solidFill>
              <a:schemeClr val="accent1"/>
            </a:solidFill>
          </a:ln>
        </p:spPr>
        <p:txBody>
          <a:bodyPr>
            <a:normAutofit/>
          </a:bodyPr>
          <a:lstStyle/>
          <a:p>
            <a:pPr algn="just"/>
            <a:r>
              <a:rPr lang="it-IT" sz="2000" b="1" dirty="0">
                <a:solidFill>
                  <a:srgbClr val="FF0000"/>
                </a:solidFill>
              </a:rPr>
              <a:t>La misericordia suscita gioia, </a:t>
            </a:r>
            <a:r>
              <a:rPr lang="it-IT" sz="2000" dirty="0">
                <a:solidFill>
                  <a:schemeClr val="tx1"/>
                </a:solidFill>
              </a:rPr>
              <a:t>perché il cuore si apre alla speranza di una vita nuova. La gioia del perdono è indicibile, ma traspare in noi ogni volta che ne facciamo esperienza. </a:t>
            </a:r>
            <a:endParaRPr lang="it-IT" sz="2000" dirty="0" smtClean="0">
              <a:solidFill>
                <a:schemeClr val="tx1"/>
              </a:solidFill>
            </a:endParaRPr>
          </a:p>
          <a:p>
            <a:pPr algn="just"/>
            <a:r>
              <a:rPr lang="it-IT" sz="2000" b="1" dirty="0" smtClean="0">
                <a:solidFill>
                  <a:srgbClr val="FF0000"/>
                </a:solidFill>
              </a:rPr>
              <a:t>All’origine </a:t>
            </a:r>
            <a:r>
              <a:rPr lang="it-IT" sz="2000" b="1" dirty="0">
                <a:solidFill>
                  <a:srgbClr val="FF0000"/>
                </a:solidFill>
              </a:rPr>
              <a:t>di essa c’è l’amore con cui Dio ci viene incontro, </a:t>
            </a:r>
            <a:r>
              <a:rPr lang="it-IT" sz="2000" dirty="0">
                <a:solidFill>
                  <a:schemeClr val="tx1"/>
                </a:solidFill>
              </a:rPr>
              <a:t>spezzando il cerchio di egoismo che ci avvolge, per renderci a nostra volta strumenti di misericordia. Fare esperienza della misericordia dona gioia. </a:t>
            </a:r>
            <a:endParaRPr lang="it-IT" sz="2000" dirty="0" smtClean="0">
              <a:solidFill>
                <a:schemeClr val="tx1"/>
              </a:solidFill>
            </a:endParaRPr>
          </a:p>
          <a:p>
            <a:pPr algn="just"/>
            <a:r>
              <a:rPr lang="it-IT" sz="2000" b="1" dirty="0" smtClean="0">
                <a:solidFill>
                  <a:srgbClr val="FF0000"/>
                </a:solidFill>
              </a:rPr>
              <a:t>Non </a:t>
            </a:r>
            <a:r>
              <a:rPr lang="it-IT" sz="2000" b="1" dirty="0">
                <a:solidFill>
                  <a:srgbClr val="FF0000"/>
                </a:solidFill>
              </a:rPr>
              <a:t>lasciamocela portar via dalle varie afflizioni e preoccupazioni</a:t>
            </a:r>
            <a:r>
              <a:rPr lang="it-IT" sz="2000" dirty="0">
                <a:solidFill>
                  <a:schemeClr val="tx1"/>
                </a:solidFill>
              </a:rPr>
              <a:t>. Possa rimanere ben radicata nel nostro cuore e farci guardare sempre con serenità alla vita quotidiana.</a:t>
            </a:r>
          </a:p>
          <a:p>
            <a:pPr algn="just"/>
            <a:r>
              <a:rPr lang="it-IT" sz="2000" b="1" dirty="0">
                <a:solidFill>
                  <a:srgbClr val="FF0000"/>
                </a:solidFill>
              </a:rPr>
              <a:t>Oggi sorgono spesso sentimenti di malinconia, </a:t>
            </a:r>
            <a:r>
              <a:rPr lang="it-IT" sz="2000" dirty="0">
                <a:solidFill>
                  <a:schemeClr val="tx1"/>
                </a:solidFill>
              </a:rPr>
              <a:t>tristezza e noia, che lentamente possono portare alla disperazione. </a:t>
            </a:r>
            <a:endParaRPr lang="it-IT" sz="2000" dirty="0" smtClean="0">
              <a:solidFill>
                <a:schemeClr val="tx1"/>
              </a:solidFill>
            </a:endParaRPr>
          </a:p>
          <a:p>
            <a:pPr algn="just"/>
            <a:r>
              <a:rPr lang="it-IT" sz="2000" b="1" dirty="0" smtClean="0">
                <a:solidFill>
                  <a:srgbClr val="FF0000"/>
                </a:solidFill>
              </a:rPr>
              <a:t>C’è </a:t>
            </a:r>
            <a:r>
              <a:rPr lang="it-IT" sz="2000" b="1" dirty="0">
                <a:solidFill>
                  <a:srgbClr val="FF0000"/>
                </a:solidFill>
              </a:rPr>
              <a:t>bisogno di testimoni di speranza e di gioia vera</a:t>
            </a:r>
            <a:r>
              <a:rPr lang="it-IT" sz="2000" dirty="0">
                <a:solidFill>
                  <a:schemeClr val="tx1"/>
                </a:solidFill>
              </a:rPr>
              <a:t>, per scacciare le chimere che promettono una facile felicità con paradisi artificiali. Il vuoto profondo di tanti può essere riempito dalla speranza che portiamo nel cuore e dalla gioia che ne deriva.</a:t>
            </a:r>
          </a:p>
        </p:txBody>
      </p:sp>
      <p:sp>
        <p:nvSpPr>
          <p:cNvPr id="6" name="Segnaposto data 5"/>
          <p:cNvSpPr>
            <a:spLocks noGrp="1"/>
          </p:cNvSpPr>
          <p:nvPr>
            <p:ph type="dt" sz="half" idx="10"/>
          </p:nvPr>
        </p:nvSpPr>
        <p:spPr/>
        <p:txBody>
          <a:bodyPr/>
          <a:lstStyle/>
          <a:p>
            <a:fld id="{BF87C317-BA71-4290-8A1F-314C1D804B9F}" type="datetime1">
              <a:rPr lang="it-IT" smtClean="0"/>
              <a:pPr/>
              <a:t>02/03/2020</a:t>
            </a:fld>
            <a:endParaRPr lang="it-IT"/>
          </a:p>
        </p:txBody>
      </p:sp>
      <p:sp>
        <p:nvSpPr>
          <p:cNvPr id="7" name="Segnaposto numero diapositiva 6"/>
          <p:cNvSpPr>
            <a:spLocks noGrp="1"/>
          </p:cNvSpPr>
          <p:nvPr>
            <p:ph type="sldNum" sz="quarter" idx="12"/>
          </p:nvPr>
        </p:nvSpPr>
        <p:spPr/>
        <p:txBody>
          <a:bodyPr/>
          <a:lstStyle/>
          <a:p>
            <a:fld id="{E0589219-B6E8-48B8-B797-A290239C0992}" type="slidenum">
              <a:rPr lang="it-IT" smtClean="0"/>
              <a:pPr/>
              <a:t>9</a:t>
            </a:fld>
            <a:endParaRPr lang="it-IT"/>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b="1" dirty="0">
                <a:solidFill>
                  <a:srgbClr val="0070C0"/>
                </a:solidFill>
              </a:rPr>
              <a:t>3. La misericordia suscita gioia e allontana ogni tristezza del </a:t>
            </a:r>
            <a:r>
              <a:rPr lang="it-IT" sz="2400" b="1" dirty="0" smtClean="0">
                <a:solidFill>
                  <a:srgbClr val="0070C0"/>
                </a:solidFill>
              </a:rPr>
              <a:t>cuore</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Effect transition="in" filter="fade">
                                      <p:cBhvr>
                                        <p:cTn id="49" dur="1000"/>
                                        <p:tgtEl>
                                          <p:spTgt spid="3">
                                            <p:txEl>
                                              <p:pRg st="4" end="4"/>
                                            </p:txEl>
                                          </p:spTgt>
                                        </p:tgtEl>
                                      </p:cBhvr>
                                    </p:animEffect>
                                    <p:anim calcmode="lin" valueType="num">
                                      <p:cBhvr>
                                        <p:cTn id="5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3562</Words>
  <Application>Microsoft Office PowerPoint</Application>
  <PresentationFormat>Presentazione su schermo (4:3)</PresentationFormat>
  <Paragraphs>245</Paragraphs>
  <Slides>31</Slides>
  <Notes>0</Notes>
  <HiddenSlides>0</HiddenSlides>
  <MMClips>0</MMClips>
  <ScaleCrop>false</ScaleCrop>
  <HeadingPairs>
    <vt:vector size="4" baseType="variant">
      <vt:variant>
        <vt:lpstr>Tema</vt:lpstr>
      </vt:variant>
      <vt:variant>
        <vt:i4>1</vt:i4>
      </vt:variant>
      <vt:variant>
        <vt:lpstr>Titoli diapositive</vt:lpstr>
      </vt:variant>
      <vt:variant>
        <vt:i4>31</vt:i4>
      </vt:variant>
    </vt:vector>
  </HeadingPairs>
  <TitlesOfParts>
    <vt:vector size="32" baseType="lpstr">
      <vt:lpstr>Tema di Office</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lpstr> “MISERICORDIA ET MISERA”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MISERICORDIA ET MISERA 20 novembre 2016</dc:title>
  <dc:creator>Francesco Cannizzaro</dc:creator>
  <cp:lastModifiedBy>Master</cp:lastModifiedBy>
  <cp:revision>20</cp:revision>
  <dcterms:created xsi:type="dcterms:W3CDTF">2019-11-21T15:28:04Z</dcterms:created>
  <dcterms:modified xsi:type="dcterms:W3CDTF">2020-03-02T10:32:37Z</dcterms:modified>
</cp:coreProperties>
</file>